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4"/>
  </p:sldMasterIdLst>
  <p:notesMasterIdLst>
    <p:notesMasterId r:id="rId26"/>
  </p:notesMasterIdLst>
  <p:handoutMasterIdLst>
    <p:handoutMasterId r:id="rId27"/>
  </p:handoutMasterIdLst>
  <p:sldIdLst>
    <p:sldId id="299" r:id="rId5"/>
    <p:sldId id="404" r:id="rId6"/>
    <p:sldId id="405" r:id="rId7"/>
    <p:sldId id="344" r:id="rId8"/>
    <p:sldId id="356" r:id="rId9"/>
    <p:sldId id="358" r:id="rId10"/>
    <p:sldId id="359" r:id="rId11"/>
    <p:sldId id="354" r:id="rId12"/>
    <p:sldId id="321" r:id="rId13"/>
    <p:sldId id="347" r:id="rId14"/>
    <p:sldId id="371" r:id="rId15"/>
    <p:sldId id="345" r:id="rId16"/>
    <p:sldId id="360" r:id="rId17"/>
    <p:sldId id="361" r:id="rId18"/>
    <p:sldId id="362" r:id="rId19"/>
    <p:sldId id="363" r:id="rId20"/>
    <p:sldId id="352" r:id="rId21"/>
    <p:sldId id="357" r:id="rId22"/>
    <p:sldId id="406" r:id="rId23"/>
    <p:sldId id="328" r:id="rId24"/>
    <p:sldId id="3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430" userDrawn="1">
          <p15:clr>
            <a:srgbClr val="A4A3A4"/>
          </p15:clr>
        </p15:guide>
        <p15:guide id="4" orient="horz" pos="709" userDrawn="1">
          <p15:clr>
            <a:srgbClr val="A4A3A4"/>
          </p15:clr>
        </p15:guide>
        <p15:guide id="5" pos="619" userDrawn="1">
          <p15:clr>
            <a:srgbClr val="A4A3A4"/>
          </p15:clr>
        </p15:guide>
        <p15:guide id="6" pos="7423" userDrawn="1">
          <p15:clr>
            <a:srgbClr val="A4A3A4"/>
          </p15:clr>
        </p15:guide>
        <p15:guide id="7" pos="6698" userDrawn="1">
          <p15:clr>
            <a:srgbClr val="A4A3A4"/>
          </p15:clr>
        </p15:guide>
        <p15:guide id="8" orient="horz" pos="1139" userDrawn="1">
          <p15:clr>
            <a:srgbClr val="A4A3A4"/>
          </p15:clr>
        </p15:guide>
        <p15:guide id="9" orient="horz" pos="1684" userDrawn="1">
          <p15:clr>
            <a:srgbClr val="A4A3A4"/>
          </p15:clr>
        </p15:guide>
        <p15:guide id="10" pos="57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4DA4"/>
    <a:srgbClr val="9352D6"/>
    <a:srgbClr val="9B58DF"/>
    <a:srgbClr val="5B9BD5"/>
    <a:srgbClr val="35CB65"/>
    <a:srgbClr val="ED6C31"/>
    <a:srgbClr val="FFFF4B"/>
    <a:srgbClr val="FFFF97"/>
    <a:srgbClr val="4891D1"/>
    <a:srgbClr val="A76D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7C804-E08E-D602-5FCC-778F3A4A33B3}" v="70" dt="2022-04-07T22:41:54.894"/>
    <p1510:client id="{BDAD23A6-C72D-13A0-95DF-A6AA17A98766}" v="19" dt="2022-03-07T19:24:47.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8"/>
    <p:restoredTop sz="64791"/>
  </p:normalViewPr>
  <p:slideViewPr>
    <p:cSldViewPr snapToGrid="0">
      <p:cViewPr varScale="1">
        <p:scale>
          <a:sx n="58" d="100"/>
          <a:sy n="58" d="100"/>
        </p:scale>
        <p:origin x="1584" y="192"/>
      </p:cViewPr>
      <p:guideLst>
        <p:guide orient="horz" pos="2160"/>
        <p:guide pos="3840"/>
        <p:guide orient="horz" pos="3430"/>
        <p:guide orient="horz" pos="709"/>
        <p:guide pos="619"/>
        <p:guide pos="7423"/>
        <p:guide pos="6698"/>
        <p:guide orient="horz" pos="1139"/>
        <p:guide orient="horz" pos="1684"/>
        <p:guide pos="5768"/>
      </p:guideLst>
    </p:cSldViewPr>
  </p:slideViewPr>
  <p:outlineViewPr>
    <p:cViewPr>
      <p:scale>
        <a:sx n="33" d="100"/>
        <a:sy n="33" d="100"/>
      </p:scale>
      <p:origin x="0" y="0"/>
    </p:cViewPr>
  </p:outlin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5F9CEE-3E9E-8449-BC92-42053B4DCB2C}" type="datetimeFigureOut">
              <a:rPr lang="en-US" smtClean="0"/>
              <a:t>11/3/22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DABFBC-E918-E14E-B148-8F74CA039D6D}" type="slidenum">
              <a:rPr lang="en-US" smtClean="0"/>
              <a:t>‹#›</a:t>
            </a:fld>
            <a:endParaRPr lang="en-US"/>
          </a:p>
        </p:txBody>
      </p:sp>
    </p:spTree>
    <p:extLst>
      <p:ext uri="{BB962C8B-B14F-4D97-AF65-F5344CB8AC3E}">
        <p14:creationId xmlns:p14="http://schemas.microsoft.com/office/powerpoint/2010/main" val="367267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A9366C-E013-8348-A051-A6A754599817}"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CA1AD-1862-2B4B-934E-687FB080348F}" type="slidenum">
              <a:rPr lang="en-US" smtClean="0"/>
              <a:t>‹#›</a:t>
            </a:fld>
            <a:endParaRPr lang="en-US"/>
          </a:p>
        </p:txBody>
      </p:sp>
    </p:spTree>
    <p:extLst>
      <p:ext uri="{BB962C8B-B14F-4D97-AF65-F5344CB8AC3E}">
        <p14:creationId xmlns:p14="http://schemas.microsoft.com/office/powerpoint/2010/main" val="163161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gale.ca/backgrounder-lgbtq-youth-suicid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minute</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Sample Script: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and thank you for joining us. </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introduction to SOGI-inclusive education for the parent community of students in the BC education system. Today we will learn about SOGI, SOGI-inclusive education and how these relate to SOGI 1 2 3.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1</a:t>
            </a:fld>
            <a:endParaRPr lang="en-US"/>
          </a:p>
        </p:txBody>
      </p:sp>
    </p:spTree>
    <p:extLst>
      <p:ext uri="{BB962C8B-B14F-4D97-AF65-F5344CB8AC3E}">
        <p14:creationId xmlns:p14="http://schemas.microsoft.com/office/powerpoint/2010/main" val="773492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10</a:t>
            </a:fld>
            <a:endParaRPr lang="en-US"/>
          </a:p>
        </p:txBody>
      </p:sp>
    </p:spTree>
    <p:extLst>
      <p:ext uri="{BB962C8B-B14F-4D97-AF65-F5344CB8AC3E}">
        <p14:creationId xmlns:p14="http://schemas.microsoft.com/office/powerpoint/2010/main" val="141499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minute</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Sample Script: </a:t>
            </a:r>
            <a:endParaRPr lang="en-US" sz="120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SOGI 1 2 3 was created by ARC Foundation in collaboration many of these partners and a number of school districts. All of these education partner organizations work together to support SOGI-inclusive education in BC. </a:t>
            </a:r>
          </a:p>
          <a:p>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SOGI 1 2 3 Parent Resources were created by ARC Foundation in collaboration with the BC Confederation of Parent Advisory Councils (BCCPAC) and the Ministry of Education.</a:t>
            </a:r>
            <a:endParaRPr lang="en-CA" sz="1200" b="0" i="0" kern="1200" dirty="0">
              <a:solidFill>
                <a:schemeClr val="tx1"/>
              </a:solidFill>
              <a:effectLst/>
              <a:latin typeface="+mn-lt"/>
              <a:ea typeface="+mn-ea"/>
              <a:cs typeface="+mn-cs"/>
            </a:endParaRPr>
          </a:p>
          <a:p>
            <a:endParaRPr lang="en-CA" sz="1200" b="0" i="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SOGI 1 2 3 helps build bridges between provincial associations so that change can take place. Many groups have been doing great work in this area for a long time. Aligning their efforts further increases the gains for all.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11</a:t>
            </a:fld>
            <a:endParaRPr lang="en-US"/>
          </a:p>
        </p:txBody>
      </p:sp>
    </p:spTree>
    <p:extLst>
      <p:ext uri="{BB962C8B-B14F-4D97-AF65-F5344CB8AC3E}">
        <p14:creationId xmlns:p14="http://schemas.microsoft.com/office/powerpoint/2010/main" val="3236630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 minutes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Task: </a:t>
            </a:r>
            <a:r>
              <a:rPr lang="en-US" sz="1200" kern="1200" dirty="0">
                <a:solidFill>
                  <a:schemeClr val="tx1"/>
                </a:solidFill>
                <a:effectLst/>
                <a:latin typeface="+mn-lt"/>
                <a:ea typeface="+mn-ea"/>
                <a:cs typeface="+mn-cs"/>
              </a:rPr>
              <a:t>Let</a:t>
            </a:r>
            <a:r>
              <a:rPr lang="en-US" sz="1200" kern="1200" baseline="0" dirty="0">
                <a:solidFill>
                  <a:schemeClr val="tx1"/>
                </a:solidFill>
                <a:effectLst/>
                <a:latin typeface="+mn-lt"/>
                <a:ea typeface="+mn-ea"/>
                <a:cs typeface="+mn-cs"/>
              </a:rPr>
              <a:t> participants read this slide to see the connections with SOGI-inclusive education and the new curriculum’s Core Competencies</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Sample Script: </a:t>
            </a:r>
            <a:endParaRPr lang="en-US" sz="1200" b="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Inclusion and diversity are commonly discussed in schools.</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Educators ensure conversations in the classroom reflect the diversity that we see in our school communities.</a:t>
            </a:r>
          </a:p>
          <a:p>
            <a:endParaRPr lang="en-CA"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BC’s curriculum (https://</a:t>
            </a:r>
            <a:r>
              <a:rPr lang="en-US" sz="1200" u="none" kern="1200" dirty="0" err="1">
                <a:solidFill>
                  <a:schemeClr val="tx1"/>
                </a:solidFill>
                <a:effectLst/>
                <a:latin typeface="+mn-lt"/>
                <a:ea typeface="+mn-ea"/>
                <a:cs typeface="+mn-cs"/>
              </a:rPr>
              <a:t>curriculum.gov.bc.ca</a:t>
            </a:r>
            <a:r>
              <a:rPr lang="en-US" sz="1200"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includes a focus on valuing diversity and respecting differences. By discussing diversity and discouraging discrimination, students are better able to be themselves, and welcome the differences in their peers.</a:t>
            </a:r>
            <a:r>
              <a:rPr lang="en-CA" dirty="0">
                <a:effectLst/>
              </a:rPr>
              <a:t> </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Proactive and inclusive policies have a positive impact on ALL students as they promote a culture of acceptance and respect.</a:t>
            </a:r>
            <a:endParaRPr lang="en-CA" sz="120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12</a:t>
            </a:fld>
            <a:endParaRPr lang="en-US"/>
          </a:p>
        </p:txBody>
      </p:sp>
    </p:spTree>
    <p:extLst>
      <p:ext uri="{BB962C8B-B14F-4D97-AF65-F5344CB8AC3E}">
        <p14:creationId xmlns:p14="http://schemas.microsoft.com/office/powerpoint/2010/main" val="1414990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Sample Script: </a:t>
            </a:r>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SOGI-inclusive education is about students having conversations about diversity and the importance of treating everyone with dignity and respect. Teachers are best equipped to determine what is age appropriate for their students. </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a K/1 lesson on family diversity might teach that families can take many forms; single dads, grandparents, stepparents, or two moms.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lesson may discourage students from saying “that's so gay,” in a negative way. SOGI 1 2 3 lesson plans are an optional resource for educators they align with provincial curriculum.</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13</a:t>
            </a:fld>
            <a:endParaRPr lang="en-US"/>
          </a:p>
        </p:txBody>
      </p:sp>
    </p:spTree>
    <p:extLst>
      <p:ext uri="{BB962C8B-B14F-4D97-AF65-F5344CB8AC3E}">
        <p14:creationId xmlns:p14="http://schemas.microsoft.com/office/powerpoint/2010/main" val="1911648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minutes</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Note: </a:t>
            </a:r>
            <a:r>
              <a:rPr lang="en-US" sz="1200" b="0" i="1" kern="1200" dirty="0">
                <a:solidFill>
                  <a:schemeClr val="tx1"/>
                </a:solidFill>
                <a:effectLst/>
                <a:latin typeface="+mn-lt"/>
                <a:ea typeface="+mn-ea"/>
                <a:cs typeface="+mn-cs"/>
              </a:rPr>
              <a:t>This slide is option depending on the interests of the audience.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Sample Script</a:t>
            </a:r>
          </a:p>
          <a:p>
            <a:r>
              <a:rPr lang="en-US" sz="1200" kern="1200" dirty="0">
                <a:solidFill>
                  <a:schemeClr val="tx1"/>
                </a:solidFill>
                <a:effectLst/>
                <a:latin typeface="+mn-lt"/>
                <a:ea typeface="+mn-ea"/>
                <a:cs typeface="+mn-cs"/>
              </a:rPr>
              <a:t>Teaching about SOGI is similar to teaching about religions or cultures – we teach ”about” different religions, but don’t teach that students should be any of those religions.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lesson plans listed on this slide come from the SOGI 1 2 3 website. Teachers can adjust all lesson plans as they see fit, and all lesson plans are aligned with the BC curriculum.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of these lesson plans give teachers ways to start discussions in the classroom. Notice how the material changes as the students mature. For example, primary lessons will be on family diversity and intermediate lessons will discuss stereotypes that we may face.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14</a:t>
            </a:fld>
            <a:endParaRPr lang="en-US"/>
          </a:p>
        </p:txBody>
      </p:sp>
    </p:spTree>
    <p:extLst>
      <p:ext uri="{BB962C8B-B14F-4D97-AF65-F5344CB8AC3E}">
        <p14:creationId xmlns:p14="http://schemas.microsoft.com/office/powerpoint/2010/main" val="2204976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minutes</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Note: </a:t>
            </a:r>
            <a:r>
              <a:rPr lang="en-US" sz="1200" i="1" kern="1200" dirty="0">
                <a:solidFill>
                  <a:schemeClr val="tx1"/>
                </a:solidFill>
                <a:effectLst/>
                <a:latin typeface="+mn-lt"/>
                <a:ea typeface="+mn-ea"/>
                <a:cs typeface="+mn-cs"/>
              </a:rPr>
              <a:t>This slide is optional depending on the interests of the audience.</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Sample Script</a:t>
            </a:r>
          </a:p>
          <a:p>
            <a:r>
              <a:rPr lang="en-US" sz="1200" kern="1200" dirty="0">
                <a:solidFill>
                  <a:schemeClr val="tx1"/>
                </a:solidFill>
                <a:effectLst/>
                <a:latin typeface="+mn-lt"/>
                <a:ea typeface="+mn-ea"/>
                <a:cs typeface="+mn-cs"/>
              </a:rPr>
              <a:t>Teaching about SOGI is similar to teaching about religions or cultures – we teach ”about” different religions, but don’t teach that students should be any of those religions.</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lesson plans listed on this slide come from the SOGI 1 2 3 website. Teachers can adjust all lesson plans as they see fit, and all lesson plans are aligned with the BC curriculum. </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of these lesson plans give teachers ways to start discussions in the classroom. Topics can range from sciences, to Indigenous perspectives to gender stereotypes in literature.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15</a:t>
            </a:fld>
            <a:endParaRPr lang="en-US"/>
          </a:p>
        </p:txBody>
      </p:sp>
    </p:spTree>
    <p:extLst>
      <p:ext uri="{BB962C8B-B14F-4D97-AF65-F5344CB8AC3E}">
        <p14:creationId xmlns:p14="http://schemas.microsoft.com/office/powerpoint/2010/main" val="383710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minutes</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Note: </a:t>
            </a:r>
            <a:r>
              <a:rPr lang="en-US" sz="1200" i="1" kern="1200" dirty="0">
                <a:solidFill>
                  <a:schemeClr val="tx1"/>
                </a:solidFill>
                <a:effectLst/>
                <a:latin typeface="+mn-lt"/>
                <a:ea typeface="+mn-ea"/>
                <a:cs typeface="+mn-cs"/>
              </a:rPr>
              <a:t>This slide is optional depending on the interests of the audience.</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GSA typically stands for Gender-Sexuality Alliance.</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There are many other names a school might use. </a:t>
            </a:r>
            <a:r>
              <a:rPr lang="en-US" sz="1200" kern="1200" dirty="0">
                <a:solidFill>
                  <a:schemeClr val="tx1"/>
                </a:solidFill>
                <a:effectLst/>
                <a:latin typeface="+mn-lt"/>
                <a:ea typeface="+mn-ea"/>
                <a:cs typeface="+mn-cs"/>
              </a:rPr>
              <a:t>GSAs are typically are run by students and ensure a safe place in the school. The group will be sponsored by a staff member, and will meet to discuss topics, organize activities and support one another.</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16</a:t>
            </a:fld>
            <a:endParaRPr lang="en-US"/>
          </a:p>
        </p:txBody>
      </p:sp>
    </p:spTree>
    <p:extLst>
      <p:ext uri="{BB962C8B-B14F-4D97-AF65-F5344CB8AC3E}">
        <p14:creationId xmlns:p14="http://schemas.microsoft.com/office/powerpoint/2010/main" val="4220133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8 minutes</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Task: </a:t>
            </a:r>
            <a:r>
              <a:rPr lang="en-US" sz="1200" i="1" kern="1200" dirty="0">
                <a:solidFill>
                  <a:schemeClr val="tx1"/>
                </a:solidFill>
                <a:effectLst/>
                <a:latin typeface="+mn-lt"/>
                <a:ea typeface="+mn-ea"/>
                <a:cs typeface="+mn-cs"/>
              </a:rPr>
              <a:t>Introduce and play the video that best suits your audience.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Sample Script: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we will watch a SOGI 1 2 3 Parent Resources video that provides more insight into what SOGI-inclusive education and SOGI 1 2 3 can look like in the classroom.</a:t>
            </a:r>
          </a:p>
          <a:p>
            <a:endParaRPr lang="en-US" dirty="0"/>
          </a:p>
        </p:txBody>
      </p:sp>
      <p:sp>
        <p:nvSpPr>
          <p:cNvPr id="4" name="Slide Number Placeholder 3"/>
          <p:cNvSpPr>
            <a:spLocks noGrp="1"/>
          </p:cNvSpPr>
          <p:nvPr>
            <p:ph type="sldNum" sz="quarter" idx="10"/>
          </p:nvPr>
        </p:nvSpPr>
        <p:spPr/>
        <p:txBody>
          <a:bodyPr/>
          <a:lstStyle/>
          <a:p>
            <a:fld id="{F39CA1AD-1862-2B4B-934E-687FB080348F}" type="slidenum">
              <a:rPr lang="en-US" smtClean="0"/>
              <a:t>17</a:t>
            </a:fld>
            <a:endParaRPr lang="en-US"/>
          </a:p>
        </p:txBody>
      </p:sp>
    </p:spTree>
    <p:extLst>
      <p:ext uri="{BB962C8B-B14F-4D97-AF65-F5344CB8AC3E}">
        <p14:creationId xmlns:p14="http://schemas.microsoft.com/office/powerpoint/2010/main" val="977303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minutes</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Task: </a:t>
            </a:r>
            <a:r>
              <a:rPr lang="en-US" sz="1200" b="0" i="1" kern="1200" dirty="0">
                <a:solidFill>
                  <a:schemeClr val="tx1"/>
                </a:solidFill>
                <a:effectLst/>
                <a:latin typeface="+mn-lt"/>
                <a:ea typeface="+mn-ea"/>
                <a:cs typeface="+mn-cs"/>
              </a:rPr>
              <a:t>distribute parent brochure found on </a:t>
            </a:r>
            <a:r>
              <a:rPr lang="en-US" sz="1200" b="0" i="1" kern="1200" dirty="0" err="1">
                <a:solidFill>
                  <a:schemeClr val="tx1"/>
                </a:solidFill>
                <a:effectLst/>
                <a:latin typeface="+mn-lt"/>
                <a:ea typeface="+mn-ea"/>
                <a:cs typeface="+mn-cs"/>
              </a:rPr>
              <a:t>SOGIeducation.org</a:t>
            </a:r>
            <a:r>
              <a:rPr lang="en-US" sz="1200" b="0" i="1" kern="1200" dirty="0">
                <a:solidFill>
                  <a:schemeClr val="tx1"/>
                </a:solidFill>
                <a:effectLst/>
                <a:latin typeface="+mn-lt"/>
                <a:ea typeface="+mn-ea"/>
                <a:cs typeface="+mn-cs"/>
              </a:rPr>
              <a:t>/parents </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Sample Script: </a:t>
            </a:r>
            <a:endParaRPr lang="en-US" baseline="0" dirty="0"/>
          </a:p>
          <a:p>
            <a:r>
              <a:rPr lang="en-US" baseline="0" dirty="0"/>
              <a:t>Kids have questions, and we can be curious together. At home, you and your child can talk about topics of sexual orientation and gender identity with an open mind and a place of acceptance. For example, for older children, parents can pose a scenario that they would like help with. “How do I tell Grandma it’s OK for our friend to be gay?”.</a:t>
            </a:r>
          </a:p>
          <a:p>
            <a:endParaRPr lang="en-US" baseline="0" dirty="0"/>
          </a:p>
          <a:p>
            <a:r>
              <a:rPr lang="en-CA" sz="1200" b="0" i="0" kern="1200" dirty="0">
                <a:solidFill>
                  <a:schemeClr val="tx1"/>
                </a:solidFill>
                <a:effectLst/>
                <a:latin typeface="+mn-lt"/>
                <a:ea typeface="+mn-ea"/>
                <a:cs typeface="+mn-cs"/>
              </a:rPr>
              <a:t>Talk to your child's teachers to learn what they are teaching in the classroom and how SOGI-inclusive education is being achieved at your child's school.</a:t>
            </a:r>
          </a:p>
          <a:p>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baseline="0" dirty="0">
                <a:solidFill>
                  <a:schemeClr val="tx1"/>
                </a:solidFill>
                <a:effectLst/>
                <a:latin typeface="+mn-lt"/>
                <a:ea typeface="+mn-ea"/>
                <a:cs typeface="+mn-cs"/>
              </a:rPr>
              <a:t>Choose a SOGI-related age appropriate book to read at home and discuss with your children.</a:t>
            </a:r>
            <a:endParaRPr lang="en-CA" sz="1200" b="0" i="0" kern="1200" dirty="0">
              <a:solidFill>
                <a:schemeClr val="tx1"/>
              </a:solidFill>
              <a:effectLst/>
              <a:latin typeface="+mn-lt"/>
              <a:ea typeface="+mn-ea"/>
              <a:cs typeface="+mn-cs"/>
            </a:endParaRPr>
          </a:p>
          <a:p>
            <a:endParaRPr lang="en-CA" sz="1200" b="0" i="0" kern="1200" baseline="0" dirty="0">
              <a:solidFill>
                <a:schemeClr val="tx1"/>
              </a:solidFill>
              <a:effectLst/>
              <a:latin typeface="+mn-lt"/>
              <a:ea typeface="+mn-ea"/>
              <a:cs typeface="+mn-cs"/>
            </a:endParaRPr>
          </a:p>
          <a:p>
            <a:r>
              <a:rPr lang="en-CA" sz="1200" b="0" i="0" kern="1200" baseline="0" dirty="0">
                <a:solidFill>
                  <a:schemeClr val="tx1"/>
                </a:solidFill>
                <a:effectLst/>
                <a:latin typeface="+mn-lt"/>
                <a:ea typeface="+mn-ea"/>
                <a:cs typeface="+mn-cs"/>
              </a:rPr>
              <a:t>Watch the videos on </a:t>
            </a:r>
            <a:r>
              <a:rPr lang="en-CA" sz="1200" b="0" i="0" kern="1200" baseline="0" dirty="0" err="1">
                <a:solidFill>
                  <a:schemeClr val="tx1"/>
                </a:solidFill>
                <a:effectLst/>
                <a:latin typeface="+mn-lt"/>
                <a:ea typeface="+mn-ea"/>
                <a:cs typeface="+mn-cs"/>
              </a:rPr>
              <a:t>SOGIeducation.org</a:t>
            </a:r>
            <a:r>
              <a:rPr lang="en-CA" sz="1200" b="0" i="0" kern="1200" baseline="0" dirty="0">
                <a:solidFill>
                  <a:schemeClr val="tx1"/>
                </a:solidFill>
                <a:effectLst/>
                <a:latin typeface="+mn-lt"/>
                <a:ea typeface="+mn-ea"/>
                <a:cs typeface="+mn-cs"/>
              </a:rPr>
              <a:t> and read more about what’s happening in BC on </a:t>
            </a:r>
            <a:r>
              <a:rPr lang="en-CA" sz="1200" b="0" i="0" kern="1200" baseline="0" dirty="0" err="1">
                <a:solidFill>
                  <a:schemeClr val="tx1"/>
                </a:solidFill>
                <a:effectLst/>
                <a:latin typeface="+mn-lt"/>
                <a:ea typeface="+mn-ea"/>
                <a:cs typeface="+mn-cs"/>
              </a:rPr>
              <a:t>BC.SOGIeducation.org</a:t>
            </a:r>
            <a:r>
              <a:rPr lang="en-CA" sz="1200" b="0" i="0" kern="1200" baseline="0" dirty="0">
                <a:solidFill>
                  <a:schemeClr val="tx1"/>
                </a:solidFill>
                <a:effectLst/>
                <a:latin typeface="+mn-lt"/>
                <a:ea typeface="+mn-ea"/>
                <a:cs typeface="+mn-cs"/>
              </a:rPr>
              <a:t>.</a:t>
            </a:r>
          </a:p>
          <a:p>
            <a:endParaRPr lang="en-CA"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18</a:t>
            </a:fld>
            <a:endParaRPr lang="en-US"/>
          </a:p>
        </p:txBody>
      </p:sp>
    </p:spTree>
    <p:extLst>
      <p:ext uri="{BB962C8B-B14F-4D97-AF65-F5344CB8AC3E}">
        <p14:creationId xmlns:p14="http://schemas.microsoft.com/office/powerpoint/2010/main" val="2385275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 minutes</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Sample Script: </a:t>
            </a:r>
            <a:endParaRPr lang="en-US" baseline="0" dirty="0"/>
          </a:p>
          <a:p>
            <a:r>
              <a:rPr lang="en-CA" baseline="0" dirty="0"/>
              <a:t>Find ways to bring it into conversation. Mention people in your life that are LGBTQ positively. Practice using they/them pronouns for someone you don’t know like a kid at the playground. Example gender stereotypes – affirm that boys can wear pink and have long hair. Drop hints – kids who are looking for you to be affirming will notice. 	</a:t>
            </a:r>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baseline="0" dirty="0">
                <a:solidFill>
                  <a:schemeClr val="tx1"/>
                </a:solidFill>
                <a:effectLst/>
                <a:latin typeface="+mn-lt"/>
                <a:ea typeface="+mn-ea"/>
                <a:cs typeface="+mn-cs"/>
              </a:rPr>
              <a:t>Choose a SOGI-related age appropriate book to read at home and discuss with your children. Your library will have suggestions, or our website has a book list broken down by age. </a:t>
            </a:r>
            <a:endParaRPr lang="en-CA" sz="1200" b="0" i="0" kern="1200" dirty="0">
              <a:solidFill>
                <a:schemeClr val="tx1"/>
              </a:solidFill>
              <a:effectLst/>
              <a:latin typeface="+mn-lt"/>
              <a:ea typeface="+mn-ea"/>
              <a:cs typeface="+mn-cs"/>
            </a:endParaRPr>
          </a:p>
          <a:p>
            <a:endParaRPr lang="en-CA" sz="1200" b="0" i="0" kern="1200" baseline="0" dirty="0">
              <a:solidFill>
                <a:schemeClr val="tx1"/>
              </a:solidFill>
              <a:effectLst/>
              <a:latin typeface="+mn-lt"/>
              <a:ea typeface="+mn-ea"/>
              <a:cs typeface="+mn-cs"/>
            </a:endParaRPr>
          </a:p>
          <a:p>
            <a:r>
              <a:rPr lang="en-CA" sz="1200" b="0" i="0" kern="1200" baseline="0" dirty="0">
                <a:solidFill>
                  <a:schemeClr val="tx1"/>
                </a:solidFill>
                <a:effectLst/>
                <a:latin typeface="+mn-lt"/>
                <a:ea typeface="+mn-ea"/>
                <a:cs typeface="+mn-cs"/>
              </a:rPr>
              <a:t>Watch the videos on </a:t>
            </a:r>
            <a:r>
              <a:rPr lang="en-CA" sz="1200" b="0" i="0" kern="1200" baseline="0" dirty="0" err="1">
                <a:solidFill>
                  <a:schemeClr val="tx1"/>
                </a:solidFill>
                <a:effectLst/>
                <a:latin typeface="+mn-lt"/>
                <a:ea typeface="+mn-ea"/>
                <a:cs typeface="+mn-cs"/>
              </a:rPr>
              <a:t>SOGIeducation.org</a:t>
            </a:r>
            <a:r>
              <a:rPr lang="en-CA" sz="1200" b="0" i="0" kern="1200" baseline="0" dirty="0">
                <a:solidFill>
                  <a:schemeClr val="tx1"/>
                </a:solidFill>
                <a:effectLst/>
                <a:latin typeface="+mn-lt"/>
                <a:ea typeface="+mn-ea"/>
                <a:cs typeface="+mn-cs"/>
              </a:rPr>
              <a:t> and read more about what’s happening in BC on </a:t>
            </a:r>
            <a:r>
              <a:rPr lang="en-CA" sz="1200" b="0" i="0" kern="1200" baseline="0" dirty="0" err="1">
                <a:solidFill>
                  <a:schemeClr val="tx1"/>
                </a:solidFill>
                <a:effectLst/>
                <a:latin typeface="+mn-lt"/>
                <a:ea typeface="+mn-ea"/>
                <a:cs typeface="+mn-cs"/>
              </a:rPr>
              <a:t>BC.SOGIeducation.org</a:t>
            </a:r>
            <a:r>
              <a:rPr lang="en-CA" sz="1200" b="0" i="0" kern="1200" baseline="0" dirty="0">
                <a:solidFill>
                  <a:schemeClr val="tx1"/>
                </a:solidFill>
                <a:effectLst/>
                <a:latin typeface="+mn-lt"/>
                <a:ea typeface="+mn-ea"/>
                <a:cs typeface="+mn-cs"/>
              </a:rPr>
              <a:t>.</a:t>
            </a:r>
          </a:p>
          <a:p>
            <a:endParaRPr lang="en-CA"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19</a:t>
            </a:fld>
            <a:endParaRPr lang="en-US"/>
          </a:p>
        </p:txBody>
      </p:sp>
    </p:spTree>
    <p:extLst>
      <p:ext uri="{BB962C8B-B14F-4D97-AF65-F5344CB8AC3E}">
        <p14:creationId xmlns:p14="http://schemas.microsoft.com/office/powerpoint/2010/main" val="185292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10000"/>
              </a:lnSpc>
              <a:buFont typeface="Arial" panose="020B0604020202020204" pitchFamily="34" charset="0"/>
              <a:buChar char="•"/>
            </a:pPr>
            <a:r>
              <a:rPr lang="en-US" sz="1200" b="1">
                <a:solidFill>
                  <a:schemeClr val="tx1">
                    <a:lumMod val="65000"/>
                    <a:lumOff val="35000"/>
                  </a:schemeClr>
                </a:solidFill>
                <a:latin typeface="Arial" panose="020B0604020202020204" pitchFamily="34" charset="0"/>
                <a:ea typeface="Arial" charset="0"/>
                <a:cs typeface="Arial" panose="020B0604020202020204" pitchFamily="34" charset="0"/>
              </a:rPr>
              <a:t>Introductions</a:t>
            </a:r>
            <a:endParaRPr lang="en-US" sz="1200" b="1" dirty="0">
              <a:solidFill>
                <a:schemeClr val="tx1">
                  <a:lumMod val="65000"/>
                  <a:lumOff val="35000"/>
                </a:schemeClr>
              </a:solidFill>
              <a:latin typeface="Arial" panose="020B0604020202020204" pitchFamily="34" charset="0"/>
              <a:ea typeface="Arial" charset="0"/>
              <a:cs typeface="Arial" panose="020B0604020202020204" pitchFamily="34" charset="0"/>
            </a:endParaRPr>
          </a:p>
          <a:p>
            <a:pPr marL="342900" indent="-342900">
              <a:lnSpc>
                <a:spcPct val="110000"/>
              </a:lnSpc>
              <a:buFont typeface="Arial" panose="020B0604020202020204" pitchFamily="34" charset="0"/>
              <a:buChar char="•"/>
            </a:pPr>
            <a:r>
              <a:rPr lang="en-US" sz="1200" b="1" dirty="0">
                <a:solidFill>
                  <a:schemeClr val="tx1">
                    <a:lumMod val="65000"/>
                    <a:lumOff val="35000"/>
                  </a:schemeClr>
                </a:solidFill>
                <a:latin typeface="Arial" panose="020B0604020202020204" pitchFamily="34" charset="0"/>
                <a:ea typeface="Arial" charset="0"/>
                <a:cs typeface="Arial" panose="020B0604020202020204" pitchFamily="34" charset="0"/>
              </a:rPr>
              <a:t>VISION</a:t>
            </a:r>
            <a:r>
              <a:rPr lang="en-US" sz="1200" dirty="0">
                <a:solidFill>
                  <a:schemeClr val="tx1">
                    <a:lumMod val="65000"/>
                    <a:lumOff val="35000"/>
                  </a:schemeClr>
                </a:solidFill>
                <a:latin typeface="Arial" panose="020B0604020202020204" pitchFamily="34" charset="0"/>
                <a:ea typeface="Arial" charset="0"/>
                <a:cs typeface="Arial" panose="020B0604020202020204" pitchFamily="34" charset="0"/>
              </a:rPr>
              <a:t> – A world where children and youth of all sexual orientation and gender identities can live their authentic lives</a:t>
            </a:r>
          </a:p>
          <a:p>
            <a:pPr>
              <a:lnSpc>
                <a:spcPct val="110000"/>
              </a:lnSpc>
            </a:pPr>
            <a:endParaRPr lang="en-US" sz="1200" dirty="0">
              <a:solidFill>
                <a:schemeClr val="tx1">
                  <a:lumMod val="65000"/>
                  <a:lumOff val="35000"/>
                </a:schemeClr>
              </a:solidFill>
              <a:latin typeface="Arial" panose="020B0604020202020204" pitchFamily="34" charset="0"/>
              <a:ea typeface="Arial" charset="0"/>
              <a:cs typeface="Arial" panose="020B0604020202020204" pitchFamily="34" charset="0"/>
            </a:endParaRPr>
          </a:p>
          <a:p>
            <a:pPr marL="342900" indent="-342900">
              <a:lnSpc>
                <a:spcPct val="110000"/>
              </a:lnSpc>
              <a:buFont typeface="Arial" panose="020B0604020202020204" pitchFamily="34" charset="0"/>
              <a:buChar char="•"/>
            </a:pPr>
            <a:r>
              <a:rPr lang="en-US" sz="1200" b="1" dirty="0">
                <a:solidFill>
                  <a:schemeClr val="tx1">
                    <a:lumMod val="65000"/>
                    <a:lumOff val="35000"/>
                  </a:schemeClr>
                </a:solidFill>
                <a:latin typeface="Arial" panose="020B0604020202020204" pitchFamily="34" charset="0"/>
                <a:ea typeface="Arial" charset="0"/>
                <a:cs typeface="Arial" panose="020B0604020202020204" pitchFamily="34" charset="0"/>
              </a:rPr>
              <a:t>MISSION </a:t>
            </a:r>
            <a:r>
              <a:rPr lang="en-US" sz="1200" dirty="0">
                <a:solidFill>
                  <a:schemeClr val="tx1">
                    <a:lumMod val="65000"/>
                    <a:lumOff val="35000"/>
                  </a:schemeClr>
                </a:solidFill>
                <a:latin typeface="Arial" panose="020B0604020202020204" pitchFamily="34" charset="0"/>
                <a:ea typeface="Arial" charset="0"/>
                <a:cs typeface="Arial" panose="020B0604020202020204" pitchFamily="34" charset="0"/>
              </a:rPr>
              <a:t>– To build Awareness, Respect and Capacity through education </a:t>
            </a:r>
          </a:p>
          <a:p>
            <a:pPr marL="342900" indent="-342900">
              <a:lnSpc>
                <a:spcPct val="110000"/>
              </a:lnSpc>
              <a:buFont typeface="Arial" panose="020B0604020202020204" pitchFamily="34" charset="0"/>
              <a:buChar char="•"/>
            </a:pPr>
            <a:r>
              <a:rPr lang="en-US" sz="1200" dirty="0">
                <a:solidFill>
                  <a:schemeClr val="tx1">
                    <a:lumMod val="65000"/>
                    <a:lumOff val="35000"/>
                  </a:schemeClr>
                </a:solidFill>
                <a:latin typeface="Arial" panose="020B0604020202020204" pitchFamily="34" charset="0"/>
                <a:ea typeface="Arial" charset="0"/>
                <a:cs typeface="Arial" panose="020B0604020202020204" pitchFamily="34" charset="0"/>
              </a:rPr>
              <a:t>SOGI 1 2 3 is the main program, and how we do this. </a:t>
            </a:r>
          </a:p>
        </p:txBody>
      </p:sp>
      <p:sp>
        <p:nvSpPr>
          <p:cNvPr id="4" name="Slide Number Placeholder 3"/>
          <p:cNvSpPr>
            <a:spLocks noGrp="1"/>
          </p:cNvSpPr>
          <p:nvPr>
            <p:ph type="sldNum" sz="quarter" idx="5"/>
          </p:nvPr>
        </p:nvSpPr>
        <p:spPr/>
        <p:txBody>
          <a:bodyPr/>
          <a:lstStyle/>
          <a:p>
            <a:fld id="{F39CA1AD-1862-2B4B-934E-687FB080348F}" type="slidenum">
              <a:rPr lang="en-US" smtClean="0"/>
              <a:t>2</a:t>
            </a:fld>
            <a:endParaRPr lang="en-US"/>
          </a:p>
        </p:txBody>
      </p:sp>
    </p:spTree>
    <p:extLst>
      <p:ext uri="{BB962C8B-B14F-4D97-AF65-F5344CB8AC3E}">
        <p14:creationId xmlns:p14="http://schemas.microsoft.com/office/powerpoint/2010/main" val="1909229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minute</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Task</a:t>
            </a:r>
            <a:r>
              <a:rPr lang="en-US" sz="1200" i="1" kern="1200" dirty="0">
                <a:solidFill>
                  <a:schemeClr val="tx1"/>
                </a:solidFill>
                <a:effectLst/>
                <a:latin typeface="+mn-lt"/>
                <a:ea typeface="+mn-ea"/>
                <a:cs typeface="+mn-cs"/>
              </a:rPr>
              <a:t>: Encourage participants to learn more and get answers to questions by connecting with you one-on-one, visiting </a:t>
            </a:r>
            <a:r>
              <a:rPr lang="en-US" sz="1200" i="1" kern="1200" dirty="0" err="1">
                <a:solidFill>
                  <a:schemeClr val="tx1"/>
                </a:solidFill>
                <a:effectLst/>
                <a:latin typeface="+mn-lt"/>
                <a:ea typeface="+mn-ea"/>
                <a:cs typeface="+mn-cs"/>
              </a:rPr>
              <a:t>SOGIeducation.org</a:t>
            </a:r>
            <a:r>
              <a:rPr lang="en-US" sz="1200" i="1" kern="1200" dirty="0">
                <a:solidFill>
                  <a:schemeClr val="tx1"/>
                </a:solidFill>
                <a:effectLst/>
                <a:latin typeface="+mn-lt"/>
                <a:ea typeface="+mn-ea"/>
                <a:cs typeface="+mn-cs"/>
              </a:rPr>
              <a:t>, contacting their child’s teacher, or the SOGI School Lead.</a:t>
            </a:r>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Extension Activity:</a:t>
            </a:r>
            <a:r>
              <a:rPr lang="en-US" sz="1200" i="1" kern="1200" dirty="0">
                <a:solidFill>
                  <a:schemeClr val="tx1"/>
                </a:solidFill>
                <a:effectLst/>
                <a:latin typeface="+mn-lt"/>
                <a:ea typeface="+mn-ea"/>
                <a:cs typeface="+mn-cs"/>
              </a:rPr>
              <a:t> Open the floor to discussion if time permits. </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Sample Script: </a:t>
            </a:r>
            <a:endParaRPr lang="en-US" sz="120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 for participating and learning!</a:t>
            </a:r>
          </a:p>
          <a:p>
            <a:endParaRPr lang="en-US" baseline="0" dirty="0"/>
          </a:p>
        </p:txBody>
      </p:sp>
      <p:sp>
        <p:nvSpPr>
          <p:cNvPr id="4" name="Slide Number Placeholder 3"/>
          <p:cNvSpPr>
            <a:spLocks noGrp="1"/>
          </p:cNvSpPr>
          <p:nvPr>
            <p:ph type="sldNum" sz="quarter" idx="10"/>
          </p:nvPr>
        </p:nvSpPr>
        <p:spPr/>
        <p:txBody>
          <a:bodyPr/>
          <a:lstStyle/>
          <a:p>
            <a:fld id="{F39CA1AD-1862-2B4B-934E-687FB080348F}" type="slidenum">
              <a:rPr lang="en-US" smtClean="0"/>
              <a:t>20</a:t>
            </a:fld>
            <a:endParaRPr lang="en-US"/>
          </a:p>
        </p:txBody>
      </p:sp>
    </p:spTree>
    <p:extLst>
      <p:ext uri="{BB962C8B-B14F-4D97-AF65-F5344CB8AC3E}">
        <p14:creationId xmlns:p14="http://schemas.microsoft.com/office/powerpoint/2010/main" val="109995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39CA1AD-1862-2B4B-934E-687FB080348F}" type="slidenum">
              <a:rPr lang="en-US" smtClean="0"/>
              <a:t>21</a:t>
            </a:fld>
            <a:endParaRPr lang="en-US"/>
          </a:p>
        </p:txBody>
      </p:sp>
    </p:spTree>
    <p:extLst>
      <p:ext uri="{BB962C8B-B14F-4D97-AF65-F5344CB8AC3E}">
        <p14:creationId xmlns:p14="http://schemas.microsoft.com/office/powerpoint/2010/main" val="195192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10000"/>
              </a:lnSpc>
              <a:buFont typeface="Arial" panose="020B0604020202020204" pitchFamily="34" charset="0"/>
              <a:buChar char="•"/>
            </a:pPr>
            <a:endParaRPr lang="en-US" sz="1200" dirty="0">
              <a:solidFill>
                <a:schemeClr val="tx1">
                  <a:lumMod val="65000"/>
                  <a:lumOff val="35000"/>
                </a:schemeClr>
              </a:solidFill>
              <a:latin typeface="Arial" panose="020B0604020202020204" pitchFamily="34" charset="0"/>
              <a:ea typeface="Arial"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39CA1AD-1862-2B4B-934E-687FB080348F}" type="slidenum">
              <a:rPr lang="en-US" smtClean="0"/>
              <a:t>3</a:t>
            </a:fld>
            <a:endParaRPr lang="en-US"/>
          </a:p>
        </p:txBody>
      </p:sp>
    </p:spTree>
    <p:extLst>
      <p:ext uri="{BB962C8B-B14F-4D97-AF65-F5344CB8AC3E}">
        <p14:creationId xmlns:p14="http://schemas.microsoft.com/office/powerpoint/2010/main" val="276861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 minute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Note: </a:t>
            </a:r>
            <a:r>
              <a:rPr lang="en-US" sz="1200" b="0" i="1" kern="1200" dirty="0">
                <a:solidFill>
                  <a:schemeClr val="tx1"/>
                </a:solidFill>
                <a:effectLst/>
                <a:latin typeface="+mn-lt"/>
                <a:ea typeface="+mn-ea"/>
                <a:cs typeface="+mn-cs"/>
              </a:rPr>
              <a:t>you may want to familiarize yourself with the following terminology in order to clarify for the audience.</a:t>
            </a:r>
            <a:endParaRPr lang="en-US" sz="1200" b="1" i="1" u="none" kern="1200" dirty="0">
              <a:solidFill>
                <a:schemeClr val="tx1"/>
              </a:solidFill>
              <a:effectLst/>
              <a:latin typeface="+mn-lt"/>
              <a:ea typeface="+mn-ea"/>
              <a:cs typeface="+mn-cs"/>
            </a:endParaRPr>
          </a:p>
          <a:p>
            <a:endParaRPr lang="en-US" sz="1200" i="1" u="none" kern="1200" dirty="0">
              <a:solidFill>
                <a:schemeClr val="tx1"/>
              </a:solidFill>
              <a:effectLst/>
              <a:latin typeface="+mn-lt"/>
              <a:ea typeface="+mn-ea"/>
              <a:cs typeface="+mn-cs"/>
            </a:endParaRPr>
          </a:p>
          <a:p>
            <a:r>
              <a:rPr lang="en-US" sz="1200" i="1" u="none" kern="1200" dirty="0">
                <a:solidFill>
                  <a:schemeClr val="tx1"/>
                </a:solidFill>
                <a:effectLst/>
                <a:latin typeface="+mn-lt"/>
                <a:ea typeface="+mn-ea"/>
                <a:cs typeface="+mn-cs"/>
              </a:rPr>
              <a:t>Two-Spirit: People of mixed gender roles traditionally revered by many North American Indigenous groups</a:t>
            </a:r>
            <a:endParaRPr lang="en-CA" sz="1200" i="1" u="none" kern="1200" dirty="0">
              <a:solidFill>
                <a:schemeClr val="tx1"/>
              </a:solidFill>
              <a:effectLst/>
              <a:latin typeface="+mn-lt"/>
              <a:ea typeface="+mn-ea"/>
              <a:cs typeface="+mn-cs"/>
            </a:endParaRPr>
          </a:p>
          <a:p>
            <a:r>
              <a:rPr lang="en-US" sz="1200" i="1" u="none" kern="1200" dirty="0">
                <a:solidFill>
                  <a:schemeClr val="tx1"/>
                </a:solidFill>
                <a:effectLst/>
                <a:latin typeface="+mn-lt"/>
                <a:ea typeface="+mn-ea"/>
                <a:cs typeface="+mn-cs"/>
              </a:rPr>
              <a:t>Cis-gender: A person whose gender identity aligns with the sex assigned at birth</a:t>
            </a:r>
            <a:endParaRPr lang="en-CA" sz="1200" i="1"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 </a:t>
            </a:r>
            <a:endParaRPr lang="en-CA" sz="1200" u="none" kern="1200" dirty="0">
              <a:solidFill>
                <a:schemeClr val="tx1"/>
              </a:solidFill>
              <a:effectLst/>
              <a:latin typeface="+mn-lt"/>
              <a:ea typeface="+mn-ea"/>
              <a:cs typeface="+mn-cs"/>
            </a:endParaRPr>
          </a:p>
          <a:p>
            <a:r>
              <a:rPr lang="en-US" sz="1200" i="1" u="none" kern="1200" dirty="0">
                <a:solidFill>
                  <a:schemeClr val="tx1"/>
                </a:solidFill>
                <a:effectLst/>
                <a:latin typeface="+mn-lt"/>
                <a:ea typeface="+mn-ea"/>
                <a:cs typeface="+mn-cs"/>
              </a:rPr>
              <a:t>To familiarize yourself with LGBTQ terminology, go to: https://</a:t>
            </a:r>
            <a:r>
              <a:rPr lang="en-US" sz="1200" i="1" u="none" kern="1200" dirty="0" err="1">
                <a:solidFill>
                  <a:schemeClr val="tx1"/>
                </a:solidFill>
                <a:effectLst/>
                <a:latin typeface="+mn-lt"/>
                <a:ea typeface="+mn-ea"/>
                <a:cs typeface="+mn-cs"/>
              </a:rPr>
              <a:t>qmunity.ca</a:t>
            </a:r>
            <a:r>
              <a:rPr lang="en-US" sz="1200" i="1" u="none" kern="1200" dirty="0">
                <a:solidFill>
                  <a:schemeClr val="tx1"/>
                </a:solidFill>
                <a:effectLst/>
                <a:latin typeface="+mn-lt"/>
                <a:ea typeface="+mn-ea"/>
                <a:cs typeface="+mn-cs"/>
              </a:rPr>
              <a:t>/resources/queer-glossary/ </a:t>
            </a: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Sample Script: </a:t>
            </a:r>
            <a:endParaRPr lang="en-US" baseline="0" dirty="0"/>
          </a:p>
          <a:p>
            <a:r>
              <a:rPr lang="en-US" baseline="0" dirty="0"/>
              <a:t>Pronounced ”so-</a:t>
            </a:r>
            <a:r>
              <a:rPr lang="en-US" baseline="0" dirty="0" err="1"/>
              <a:t>jee</a:t>
            </a:r>
            <a:r>
              <a:rPr lang="en-US" baseline="0" dirty="0"/>
              <a:t>,” SOGI stands for sexual orientation and gender identity. </a:t>
            </a:r>
            <a:r>
              <a:rPr lang="en-CA" sz="1200" b="0" i="0" kern="1200" dirty="0">
                <a:solidFill>
                  <a:schemeClr val="tx1"/>
                </a:solidFill>
                <a:effectLst/>
                <a:latin typeface="+mn-lt"/>
                <a:ea typeface="+mn-ea"/>
                <a:cs typeface="+mn-cs"/>
              </a:rPr>
              <a:t>Since we all have a sexual orientation and gender identity, it includes all of us.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Every student understands and expresses their gender differently, with interests and choices that are common or less common for their biological sex.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Some students may be unsure of their sexual orientation or gender identity. Others may identify specifically as lesbian, gay, straight, bisexual, transgender, queer, two-spirit, cisgender, or other.</a:t>
            </a:r>
            <a:endParaRPr lang="en-US" baseline="0" dirty="0"/>
          </a:p>
        </p:txBody>
      </p:sp>
      <p:sp>
        <p:nvSpPr>
          <p:cNvPr id="4" name="Slide Number Placeholder 3"/>
          <p:cNvSpPr>
            <a:spLocks noGrp="1"/>
          </p:cNvSpPr>
          <p:nvPr>
            <p:ph type="sldNum" sz="quarter" idx="10"/>
          </p:nvPr>
        </p:nvSpPr>
        <p:spPr/>
        <p:txBody>
          <a:bodyPr/>
          <a:lstStyle/>
          <a:p>
            <a:fld id="{F39CA1AD-1862-2B4B-934E-687FB080348F}" type="slidenum">
              <a:rPr lang="en-US" smtClean="0"/>
              <a:t>4</a:t>
            </a:fld>
            <a:endParaRPr lang="en-US"/>
          </a:p>
        </p:txBody>
      </p:sp>
    </p:spTree>
    <p:extLst>
      <p:ext uri="{BB962C8B-B14F-4D97-AF65-F5344CB8AC3E}">
        <p14:creationId xmlns:p14="http://schemas.microsoft.com/office/powerpoint/2010/main" val="1414990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2 minutes</a:t>
            </a:r>
          </a:p>
          <a:p>
            <a:endParaRPr lang="en-US" baseline="0" dirty="0"/>
          </a:p>
          <a:p>
            <a:r>
              <a:rPr lang="en-US" b="1" baseline="0" dirty="0"/>
              <a:t>Sample Script:</a:t>
            </a:r>
          </a:p>
          <a:p>
            <a:r>
              <a:rPr lang="en-CA" sz="1200" b="0" i="0" kern="1200" dirty="0">
                <a:solidFill>
                  <a:schemeClr val="tx1"/>
                </a:solidFill>
                <a:effectLst/>
                <a:latin typeface="+mn-lt"/>
                <a:ea typeface="+mn-ea"/>
                <a:cs typeface="+mn-cs"/>
              </a:rPr>
              <a:t>SOGI-inclusive education is inclusive of SOGI diversity in society and the classroom, and the importance of treating everyone with dignity and respect.</a:t>
            </a:r>
            <a:endParaRPr lang="en-US" b="0" baseline="0" dirty="0"/>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SOGI is one of many topics about diversity discussed regularly in schools, such as when educators speak about race, ethnicity, religion, and ability. SOGI-inclusive education simply means speaking about SOGI in a way that ensures every student feels like they belong. There is no "SOGI curriculum." SOGI is a topic that can be addressed throughout many subjects and school activities.</a:t>
            </a:r>
          </a:p>
          <a:p>
            <a:endParaRPr lang="en-CA"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A SOGI-inclusive school means all of these experiences and identities are embraced and never cause for discrimination.</a:t>
            </a:r>
          </a:p>
          <a:p>
            <a:endParaRPr lang="en-CA" sz="1200" b="0" i="0" kern="1200" baseline="0" dirty="0">
              <a:solidFill>
                <a:schemeClr val="tx1"/>
              </a:solidFill>
              <a:effectLst/>
              <a:latin typeface="+mn-lt"/>
              <a:ea typeface="+mn-ea"/>
              <a:cs typeface="+mn-cs"/>
            </a:endParaRPr>
          </a:p>
          <a:p>
            <a:r>
              <a:rPr lang="en-CA" sz="1200" b="0" i="0" kern="1200" baseline="0" dirty="0">
                <a:solidFill>
                  <a:schemeClr val="tx1"/>
                </a:solidFill>
                <a:effectLst/>
                <a:latin typeface="+mn-lt"/>
                <a:ea typeface="+mn-ea"/>
                <a:cs typeface="+mn-cs"/>
              </a:rPr>
              <a:t>Example of parents wanting their child removed from “SOGI” – does that mean we can not acknowledge someone has two dads?</a:t>
            </a:r>
          </a:p>
        </p:txBody>
      </p:sp>
      <p:sp>
        <p:nvSpPr>
          <p:cNvPr id="4" name="Slide Number Placeholder 3"/>
          <p:cNvSpPr>
            <a:spLocks noGrp="1"/>
          </p:cNvSpPr>
          <p:nvPr>
            <p:ph type="sldNum" sz="quarter" idx="10"/>
          </p:nvPr>
        </p:nvSpPr>
        <p:spPr/>
        <p:txBody>
          <a:bodyPr/>
          <a:lstStyle/>
          <a:p>
            <a:fld id="{F39CA1AD-1862-2B4B-934E-687FB080348F}" type="slidenum">
              <a:rPr lang="en-US" smtClean="0"/>
              <a:t>5</a:t>
            </a:fld>
            <a:endParaRPr lang="en-US"/>
          </a:p>
        </p:txBody>
      </p:sp>
    </p:spTree>
    <p:extLst>
      <p:ext uri="{BB962C8B-B14F-4D97-AF65-F5344CB8AC3E}">
        <p14:creationId xmlns:p14="http://schemas.microsoft.com/office/powerpoint/2010/main" val="245297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2 minutes</a:t>
            </a:r>
          </a:p>
          <a:p>
            <a:endParaRPr lang="en-US" baseline="0" dirty="0"/>
          </a:p>
          <a:p>
            <a:r>
              <a:rPr lang="en-US" b="1" baseline="0" dirty="0"/>
              <a:t>Sample Script:</a:t>
            </a:r>
          </a:p>
          <a:p>
            <a:r>
              <a:rPr lang="en-CA" sz="1200" b="0" i="0" kern="1200" dirty="0">
                <a:solidFill>
                  <a:schemeClr val="tx1"/>
                </a:solidFill>
                <a:effectLst/>
                <a:latin typeface="+mn-lt"/>
                <a:ea typeface="+mn-ea"/>
                <a:cs typeface="+mn-cs"/>
              </a:rPr>
              <a:t>The Minister of Education announced on September 8, 2016 that all British Columbian boards of education and independent school authorities were required to reference sexual orientation and gender identity (SOGI) in district and school codes of conduct by December 31, 2016.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This directive follows the July 2016 amendment to the BC Human Rights Code, which added gender identity and expression as a prohibited ground of discrimination (joining the already existing inclusion of sexual orientation).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All public school boards were already required to address bullying by having codes of conduct in their schools that articulate all areas protected from discrimination in the BC Human Rights Code—including acceptable and unacceptable behaviours and consequences. These schools are now required to ensure their codes of conduct include behaviours and consequences related to SOGI.</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Independent schools are required to similarly update their policies promoting safety, respect and acceptance of all students; anti-bullying and harassment policies; and educational programs addressing these issues.</a:t>
            </a:r>
          </a:p>
        </p:txBody>
      </p:sp>
      <p:sp>
        <p:nvSpPr>
          <p:cNvPr id="4" name="Slide Number Placeholder 3"/>
          <p:cNvSpPr>
            <a:spLocks noGrp="1"/>
          </p:cNvSpPr>
          <p:nvPr>
            <p:ph type="sldNum" sz="quarter" idx="10"/>
          </p:nvPr>
        </p:nvSpPr>
        <p:spPr/>
        <p:txBody>
          <a:bodyPr/>
          <a:lstStyle/>
          <a:p>
            <a:fld id="{F39CA1AD-1862-2B4B-934E-687FB080348F}" type="slidenum">
              <a:rPr lang="en-US" smtClean="0"/>
              <a:t>6</a:t>
            </a:fld>
            <a:endParaRPr lang="en-US"/>
          </a:p>
        </p:txBody>
      </p:sp>
    </p:spTree>
    <p:extLst>
      <p:ext uri="{BB962C8B-B14F-4D97-AF65-F5344CB8AC3E}">
        <p14:creationId xmlns:p14="http://schemas.microsoft.com/office/powerpoint/2010/main" val="4138512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 minute</a:t>
            </a:r>
          </a:p>
          <a:p>
            <a:endParaRPr lang="en-US" baseline="0" dirty="0"/>
          </a:p>
          <a:p>
            <a:r>
              <a:rPr lang="en-US" b="1" baseline="0" dirty="0"/>
              <a:t>Sample Script:</a:t>
            </a:r>
          </a:p>
          <a:p>
            <a:r>
              <a:rPr lang="en-US" b="0" baseline="0" dirty="0"/>
              <a:t>Research shows that creating an inclusive school has better outcomes, both academically and socially, for all students. </a:t>
            </a:r>
          </a:p>
          <a:p>
            <a:endParaRPr lang="en-US" b="0" baseline="0" dirty="0"/>
          </a:p>
          <a:p>
            <a:r>
              <a:rPr lang="en-US" sz="1200" b="0" i="0" kern="1200" baseline="0" dirty="0">
                <a:solidFill>
                  <a:schemeClr val="tx1"/>
                </a:solidFill>
                <a:effectLst/>
                <a:latin typeface="+mn-lt"/>
                <a:ea typeface="+mn-ea"/>
                <a:cs typeface="+mn-cs"/>
              </a:rPr>
              <a:t>Numbers come from UBC School of Nursing and </a:t>
            </a:r>
            <a:r>
              <a:rPr lang="en-US" sz="1200" b="0" i="0" kern="1200" baseline="0" dirty="0" err="1">
                <a:solidFill>
                  <a:schemeClr val="tx1"/>
                </a:solidFill>
                <a:effectLst/>
                <a:latin typeface="+mn-lt"/>
                <a:ea typeface="+mn-ea"/>
                <a:cs typeface="+mn-cs"/>
              </a:rPr>
              <a:t>Egale</a:t>
            </a:r>
            <a:r>
              <a:rPr lang="en-US" sz="1200" b="0" i="0" kern="1200" baseline="0" dirty="0">
                <a:solidFill>
                  <a:schemeClr val="tx1"/>
                </a:solidFill>
                <a:effectLst/>
                <a:latin typeface="+mn-lt"/>
                <a:ea typeface="+mn-ea"/>
                <a:cs typeface="+mn-cs"/>
              </a:rPr>
              <a:t>. </a:t>
            </a:r>
          </a:p>
          <a:p>
            <a:endParaRPr lang="en-CA" sz="1200" b="0"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Sources:</a:t>
            </a: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https://</a:t>
            </a:r>
            <a:r>
              <a:rPr lang="en-CA" sz="1200" b="0" i="0" kern="1200" dirty="0" err="1">
                <a:solidFill>
                  <a:schemeClr val="tx1"/>
                </a:solidFill>
                <a:effectLst/>
                <a:latin typeface="+mn-lt"/>
                <a:ea typeface="+mn-ea"/>
                <a:cs typeface="+mn-cs"/>
              </a:rPr>
              <a:t>news.gov.bc.ca</a:t>
            </a:r>
            <a:r>
              <a:rPr lang="en-CA" sz="1200" b="0" i="0" kern="1200" dirty="0">
                <a:solidFill>
                  <a:schemeClr val="tx1"/>
                </a:solidFill>
                <a:effectLst/>
                <a:latin typeface="+mn-lt"/>
                <a:ea typeface="+mn-ea"/>
                <a:cs typeface="+mn-cs"/>
              </a:rPr>
              <a:t>/factsheets/sexual-orientation-and-gender-identity-</a:t>
            </a:r>
            <a:r>
              <a:rPr lang="en-CA" sz="1200" b="0" i="0" kern="1200" dirty="0" err="1">
                <a:solidFill>
                  <a:schemeClr val="tx1"/>
                </a:solidFill>
                <a:effectLst/>
                <a:latin typeface="+mn-lt"/>
                <a:ea typeface="+mn-ea"/>
                <a:cs typeface="+mn-cs"/>
              </a:rPr>
              <a:t>sogi</a:t>
            </a:r>
            <a:r>
              <a:rPr lang="en-CA" sz="1200" b="0" i="0" kern="1200" dirty="0">
                <a:solidFill>
                  <a:schemeClr val="tx1"/>
                </a:solidFill>
                <a:effectLst/>
                <a:latin typeface="+mn-lt"/>
                <a:ea typeface="+mn-ea"/>
                <a:cs typeface="+mn-cs"/>
              </a:rPr>
              <a:t>-in-schools</a:t>
            </a:r>
          </a:p>
          <a:p>
            <a:endParaRPr lang="en-CA" sz="1200" b="0" i="0" kern="1200" dirty="0">
              <a:solidFill>
                <a:schemeClr val="tx1"/>
              </a:solidFill>
              <a:effectLst/>
              <a:latin typeface="+mn-lt"/>
              <a:ea typeface="+mn-ea"/>
              <a:cs typeface="+mn-cs"/>
            </a:endParaRPr>
          </a:p>
          <a:p>
            <a:r>
              <a:rPr lang="en-CA" sz="1200" kern="1200" dirty="0" err="1">
                <a:solidFill>
                  <a:schemeClr val="tx1"/>
                </a:solidFill>
                <a:effectLst/>
                <a:latin typeface="+mn-lt"/>
                <a:ea typeface="+mn-ea"/>
                <a:cs typeface="+mn-cs"/>
              </a:rPr>
              <a:t>Saewyc</a:t>
            </a:r>
            <a:r>
              <a:rPr lang="en-CA" sz="1200" kern="1200" dirty="0">
                <a:solidFill>
                  <a:schemeClr val="tx1"/>
                </a:solidFill>
                <a:effectLst/>
                <a:latin typeface="+mn-lt"/>
                <a:ea typeface="+mn-ea"/>
                <a:cs typeface="+mn-cs"/>
              </a:rPr>
              <a:t> E., Poon C., </a:t>
            </a:r>
            <a:r>
              <a:rPr lang="en-CA" sz="1200" kern="1200" dirty="0" err="1">
                <a:solidFill>
                  <a:schemeClr val="tx1"/>
                </a:solidFill>
                <a:effectLst/>
                <a:latin typeface="+mn-lt"/>
                <a:ea typeface="+mn-ea"/>
                <a:cs typeface="+mn-cs"/>
              </a:rPr>
              <a:t>Kovaleva</a:t>
            </a:r>
            <a:r>
              <a:rPr lang="en-CA" sz="1200" kern="1200" dirty="0">
                <a:solidFill>
                  <a:schemeClr val="tx1"/>
                </a:solidFill>
                <a:effectLst/>
                <a:latin typeface="+mn-lt"/>
                <a:ea typeface="+mn-ea"/>
                <a:cs typeface="+mn-cs"/>
              </a:rPr>
              <a:t> K., </a:t>
            </a:r>
            <a:r>
              <a:rPr lang="en-CA" sz="1200" kern="1200" dirty="0" err="1">
                <a:solidFill>
                  <a:schemeClr val="tx1"/>
                </a:solidFill>
                <a:effectLst/>
                <a:latin typeface="+mn-lt"/>
                <a:ea typeface="+mn-ea"/>
                <a:cs typeface="+mn-cs"/>
              </a:rPr>
              <a:t>Tourand</a:t>
            </a:r>
            <a:r>
              <a:rPr lang="en-CA" sz="1200" kern="1200" dirty="0">
                <a:solidFill>
                  <a:schemeClr val="tx1"/>
                </a:solidFill>
                <a:effectLst/>
                <a:latin typeface="+mn-lt"/>
                <a:ea typeface="+mn-ea"/>
                <a:cs typeface="+mn-cs"/>
              </a:rPr>
              <a:t> J., &amp; Smith A. (2016). School-based</a:t>
            </a:r>
          </a:p>
          <a:p>
            <a:r>
              <a:rPr lang="en-CA" sz="1200" kern="1200" dirty="0">
                <a:solidFill>
                  <a:schemeClr val="tx1"/>
                </a:solidFill>
                <a:effectLst/>
                <a:latin typeface="+mn-lt"/>
                <a:ea typeface="+mn-ea"/>
                <a:cs typeface="+mn-cs"/>
              </a:rPr>
              <a:t>interventions to reduce health disparities among LGBTQ youth: Considering the evidence. Vancouver:</a:t>
            </a:r>
          </a:p>
          <a:p>
            <a:r>
              <a:rPr lang="en-CA" sz="1200" kern="1200" dirty="0">
                <a:solidFill>
                  <a:schemeClr val="tx1"/>
                </a:solidFill>
                <a:effectLst/>
                <a:latin typeface="+mn-lt"/>
                <a:ea typeface="+mn-ea"/>
                <a:cs typeface="+mn-cs"/>
              </a:rPr>
              <a:t>McCreary Centre Society &amp; Stigma and Resilience Among Vulnerable Youth Centre.</a:t>
            </a:r>
          </a:p>
          <a:p>
            <a:endParaRPr lang="en-CA" sz="1200" b="0" i="0" kern="1200" dirty="0">
              <a:solidFill>
                <a:schemeClr val="tx1"/>
              </a:solidFill>
              <a:effectLst/>
              <a:latin typeface="+mn-lt"/>
              <a:ea typeface="+mn-ea"/>
              <a:cs typeface="+mn-cs"/>
            </a:endParaRPr>
          </a:p>
          <a:p>
            <a:r>
              <a:rPr lang="en-CA" sz="1200" b="0" i="0" kern="1200" dirty="0" err="1">
                <a:solidFill>
                  <a:schemeClr val="tx1"/>
                </a:solidFill>
                <a:effectLst/>
                <a:latin typeface="+mn-lt"/>
                <a:ea typeface="+mn-ea"/>
                <a:cs typeface="+mn-cs"/>
              </a:rPr>
              <a:t>Saewyc</a:t>
            </a:r>
            <a:r>
              <a:rPr lang="en-CA" sz="1200" b="0" i="0" kern="1200" dirty="0">
                <a:solidFill>
                  <a:schemeClr val="tx1"/>
                </a:solidFill>
                <a:effectLst/>
                <a:latin typeface="+mn-lt"/>
                <a:ea typeface="+mn-ea"/>
                <a:cs typeface="+mn-cs"/>
              </a:rPr>
              <a:t> E., </a:t>
            </a:r>
            <a:r>
              <a:rPr lang="en-CA" sz="1200" b="0" i="0" kern="1200" dirty="0" err="1">
                <a:solidFill>
                  <a:schemeClr val="tx1"/>
                </a:solidFill>
                <a:effectLst/>
                <a:latin typeface="+mn-lt"/>
                <a:ea typeface="+mn-ea"/>
                <a:cs typeface="+mn-cs"/>
              </a:rPr>
              <a:t>Konishi</a:t>
            </a:r>
            <a:r>
              <a:rPr lang="en-CA" sz="1200" b="0" i="0" kern="1200" dirty="0">
                <a:solidFill>
                  <a:schemeClr val="tx1"/>
                </a:solidFill>
                <a:effectLst/>
                <a:latin typeface="+mn-lt"/>
                <a:ea typeface="+mn-ea"/>
                <a:cs typeface="+mn-cs"/>
              </a:rPr>
              <a:t> C., Homma Y. &amp; Poon C.(2013) Population-level evaluation of school-based interventions to prevent problem substance abuse among gay, lesbian and bisexual adolescents in Canada. Vancouver: McCreary Centre Society &amp; School of Nursing, University of British Columbia.</a:t>
            </a:r>
          </a:p>
          <a:p>
            <a:endParaRPr lang="en-CA" sz="1200" b="0" i="0" kern="1200" dirty="0">
              <a:solidFill>
                <a:schemeClr val="tx1"/>
              </a:solidFill>
              <a:effectLst/>
              <a:latin typeface="+mn-lt"/>
              <a:ea typeface="+mn-ea"/>
              <a:cs typeface="+mn-cs"/>
            </a:endParaRPr>
          </a:p>
          <a:p>
            <a:r>
              <a:rPr lang="en-CA" dirty="0" err="1"/>
              <a:t>Saewyc</a:t>
            </a:r>
            <a:r>
              <a:rPr lang="en-CA" dirty="0"/>
              <a:t>, E., Wang, N., </a:t>
            </a:r>
            <a:r>
              <a:rPr lang="en-CA" dirty="0" err="1"/>
              <a:t>Chittenden</a:t>
            </a:r>
            <a:r>
              <a:rPr lang="en-CA" dirty="0"/>
              <a:t>, M., Murphy, A., &amp; The McCreary Centre Society (2006). Building Resilience in Vulnerable Youth. Vancouver, B.C.: The McCreary Centre Society. </a:t>
            </a:r>
          </a:p>
          <a:p>
            <a:endParaRPr lang="en-CA"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3" tooltip="https://egale.ca/backgrounder-lgbtq-youth-suicide/"/>
              </a:rPr>
              <a:t>https://egale.ca/backgrounder-lgbtq-youth-suicide/</a:t>
            </a:r>
            <a:endParaRPr lang="en-CA" sz="1200" b="0" i="0" u="none" strike="noStrike"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7</a:t>
            </a:fld>
            <a:endParaRPr lang="en-US"/>
          </a:p>
        </p:txBody>
      </p:sp>
    </p:spTree>
    <p:extLst>
      <p:ext uri="{BB962C8B-B14F-4D97-AF65-F5344CB8AC3E}">
        <p14:creationId xmlns:p14="http://schemas.microsoft.com/office/powerpoint/2010/main" val="71014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 minute</a:t>
            </a:r>
          </a:p>
          <a:p>
            <a:endParaRPr lang="en-US" baseline="0" dirty="0"/>
          </a:p>
          <a:p>
            <a:r>
              <a:rPr lang="en-US" b="1" baseline="0" dirty="0"/>
              <a:t>Sample Script:</a:t>
            </a:r>
          </a:p>
          <a:p>
            <a:r>
              <a:rPr lang="en-US" b="0" baseline="0" dirty="0"/>
              <a:t>SOGI 1 2 3 is not a curriculum. SOGI 1 2 3 is a resource for educators to make their districts, classrooms and schools SOGI-inclusive environments. SOGI 1 2 3 makes educator resources accessible across the province. Educators can choose if and when they want to use SOGI 1 2 3 resources in their classrooms. </a:t>
            </a:r>
          </a:p>
        </p:txBody>
      </p:sp>
      <p:sp>
        <p:nvSpPr>
          <p:cNvPr id="4" name="Slide Number Placeholder 3"/>
          <p:cNvSpPr>
            <a:spLocks noGrp="1"/>
          </p:cNvSpPr>
          <p:nvPr>
            <p:ph type="sldNum" sz="quarter" idx="10"/>
          </p:nvPr>
        </p:nvSpPr>
        <p:spPr/>
        <p:txBody>
          <a:bodyPr/>
          <a:lstStyle/>
          <a:p>
            <a:fld id="{F39CA1AD-1862-2B4B-934E-687FB080348F}" type="slidenum">
              <a:rPr lang="en-US" smtClean="0"/>
              <a:t>8</a:t>
            </a:fld>
            <a:endParaRPr lang="en-US"/>
          </a:p>
        </p:txBody>
      </p:sp>
    </p:spTree>
    <p:extLst>
      <p:ext uri="{BB962C8B-B14F-4D97-AF65-F5344CB8AC3E}">
        <p14:creationId xmlns:p14="http://schemas.microsoft.com/office/powerpoint/2010/main" val="3157410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minutes</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Task: </a:t>
            </a:r>
            <a:r>
              <a:rPr lang="en-US" sz="1200" b="0" i="1" kern="1200" dirty="0">
                <a:solidFill>
                  <a:schemeClr val="tx1"/>
                </a:solidFill>
                <a:effectLst/>
                <a:latin typeface="+mn-lt"/>
                <a:ea typeface="+mn-ea"/>
                <a:cs typeface="+mn-cs"/>
              </a:rPr>
              <a:t>present </a:t>
            </a:r>
            <a:r>
              <a:rPr lang="en-US" sz="1200" b="0" i="1" kern="1200" dirty="0" err="1">
                <a:solidFill>
                  <a:schemeClr val="tx1"/>
                </a:solidFill>
                <a:effectLst/>
                <a:latin typeface="+mn-lt"/>
                <a:ea typeface="+mn-ea"/>
                <a:cs typeface="+mn-cs"/>
              </a:rPr>
              <a:t>bc.sogieducation.org</a:t>
            </a:r>
            <a:r>
              <a:rPr lang="en-US" sz="1200" b="0" i="1" kern="1200" dirty="0">
                <a:solidFill>
                  <a:schemeClr val="tx1"/>
                </a:solidFill>
                <a:effectLst/>
                <a:latin typeface="+mn-lt"/>
                <a:ea typeface="+mn-ea"/>
                <a:cs typeface="+mn-cs"/>
              </a:rPr>
              <a:t> to show the three pillars of SOGI 1 2 3.</a:t>
            </a:r>
            <a:endParaRPr lang="en-US" sz="1200" b="1" i="1"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Sample Script: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SOGI 1 2 3 borrows its named from its three-pronged approach to SOGI-inclusive education. When all three pillars of SOGI 1 2 3 are implemented in schools, all parents, staff and students feel more welcome.</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SOGI 1: Provides support for districts looking to create standalone SOGI policy and lists 10 key components that were compiled by the Ministry of Education SOGI Working Group Policies and procedures that explicitly reference SOGI have been proven to reduce discrimination, suicidal ideation, and suicide attempts for all students.</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SOGI 2:  Provides guidance on how to integrate school-wide initiatives and foster and inclusive environment. Inclusive learning environments—including SOGI-inclusive signage, word choices, and extra-curricular opportunities—create a positive and welcoming space for all students.</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SOGI 3:  Educators can find classroom resources on this page and lessons from K-12. Lesson plans across multiple subjects that teach diversity and respect and include examples of SOGI-inclusive education. This allows learning to reflect the SOGI diversity in students' lives and society</a:t>
            </a:r>
            <a:r>
              <a:rPr lang="en-CA" sz="1200" kern="1200" dirty="0">
                <a:solidFill>
                  <a:schemeClr val="tx1"/>
                </a:solidFill>
                <a:effectLst/>
                <a:latin typeface="+mn-lt"/>
                <a:ea typeface="+mn-ea"/>
                <a:cs typeface="+mn-cs"/>
              </a:rPr>
              <a:t>.</a:t>
            </a:r>
            <a:r>
              <a:rPr lang="en-CA" dirty="0">
                <a:effectLst/>
              </a:rPr>
              <a:t> </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9CA1AD-1862-2B4B-934E-687FB080348F}" type="slidenum">
              <a:rPr lang="en-US" smtClean="0"/>
              <a:t>9</a:t>
            </a:fld>
            <a:endParaRPr lang="en-US"/>
          </a:p>
        </p:txBody>
      </p:sp>
    </p:spTree>
    <p:extLst>
      <p:ext uri="{BB962C8B-B14F-4D97-AF65-F5344CB8AC3E}">
        <p14:creationId xmlns:p14="http://schemas.microsoft.com/office/powerpoint/2010/main" val="1414990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37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10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525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350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44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67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156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963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41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39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906FB-DEBD-49DC-8FCB-09BC3E77A8A9}" type="datetimeFigureOut">
              <a:rPr lang="en-US" smtClean="0">
                <a:solidFill>
                  <a:prstClr val="black">
                    <a:tint val="75000"/>
                  </a:prstClr>
                </a:solidFill>
              </a:rPr>
              <a:pPr/>
              <a:t>11/3/22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36E38-D958-4418-AB51-52043866A0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6162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jp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tiff"/><Relationship Id="rId5" Type="http://schemas.openxmlformats.org/officeDocument/2006/relationships/image" Target="../media/image16.jpg"/><Relationship Id="rId10" Type="http://schemas.openxmlformats.org/officeDocument/2006/relationships/image" Target="../media/image21.tiff"/><Relationship Id="rId4" Type="http://schemas.openxmlformats.org/officeDocument/2006/relationships/image" Target="../media/image15.jpg"/><Relationship Id="rId9" Type="http://schemas.openxmlformats.org/officeDocument/2006/relationships/image" Target="../media/image20.tiff"/><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ZDSARFjk7X0"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hyperlink" Target="https://www.youtube.com/watch?v=W5-BhcorOtI"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ti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85220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086475"/>
            <a:ext cx="12192000" cy="77152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extBox 9"/>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sp>
        <p:nvSpPr>
          <p:cNvPr id="3" name="Rectangle 2"/>
          <p:cNvSpPr/>
          <p:nvPr/>
        </p:nvSpPr>
        <p:spPr>
          <a:xfrm>
            <a:off x="-28576" y="1462046"/>
            <a:ext cx="12206288" cy="2092881"/>
          </a:xfrm>
          <a:prstGeom prst="rect">
            <a:avLst/>
          </a:prstGeom>
        </p:spPr>
        <p:txBody>
          <a:bodyPr wrap="square">
            <a:spAutoFit/>
          </a:bodyPr>
          <a:lstStyle/>
          <a:p>
            <a:pPr algn="ctr"/>
            <a:r>
              <a:rPr lang="en-US" sz="3000" dirty="0">
                <a:solidFill>
                  <a:schemeClr val="tx1">
                    <a:lumMod val="65000"/>
                    <a:lumOff val="35000"/>
                  </a:schemeClr>
                </a:solidFill>
                <a:latin typeface="Arial" charset="0"/>
                <a:ea typeface="Arial" charset="0"/>
                <a:cs typeface="Arial" charset="0"/>
              </a:rPr>
              <a:t>Parent Community</a:t>
            </a:r>
          </a:p>
          <a:p>
            <a:pPr algn="ctr"/>
            <a:r>
              <a:rPr lang="en-US" sz="5000" dirty="0">
                <a:solidFill>
                  <a:schemeClr val="tx1">
                    <a:lumMod val="65000"/>
                    <a:lumOff val="35000"/>
                  </a:schemeClr>
                </a:solidFill>
                <a:latin typeface="Arial" charset="0"/>
                <a:ea typeface="Arial" charset="0"/>
                <a:cs typeface="Arial" charset="0"/>
              </a:rPr>
              <a:t>Introduction to </a:t>
            </a:r>
          </a:p>
          <a:p>
            <a:pPr algn="ctr"/>
            <a:r>
              <a:rPr lang="en-US" sz="5000" dirty="0">
                <a:solidFill>
                  <a:schemeClr val="tx1">
                    <a:lumMod val="65000"/>
                    <a:lumOff val="35000"/>
                  </a:schemeClr>
                </a:solidFill>
                <a:latin typeface="Arial" charset="0"/>
                <a:ea typeface="Arial" charset="0"/>
                <a:cs typeface="Arial" charset="0"/>
              </a:rPr>
              <a:t>SOGI-Inclusive Education</a:t>
            </a:r>
          </a:p>
        </p:txBody>
      </p:sp>
      <p:grpSp>
        <p:nvGrpSpPr>
          <p:cNvPr id="11" name="Group 10">
            <a:extLst>
              <a:ext uri="{FF2B5EF4-FFF2-40B4-BE49-F238E27FC236}">
                <a16:creationId xmlns:a16="http://schemas.microsoft.com/office/drawing/2014/main" id="{0C8F8B77-F726-184A-8E75-A102127114DE}"/>
              </a:ext>
            </a:extLst>
          </p:cNvPr>
          <p:cNvGrpSpPr/>
          <p:nvPr/>
        </p:nvGrpSpPr>
        <p:grpSpPr>
          <a:xfrm>
            <a:off x="244521" y="4225836"/>
            <a:ext cx="8467497" cy="1385322"/>
            <a:chOff x="265326" y="3355123"/>
            <a:chExt cx="8467497" cy="1385322"/>
          </a:xfrm>
        </p:grpSpPr>
        <p:pic>
          <p:nvPicPr>
            <p:cNvPr id="12" name="Picture 11">
              <a:extLst>
                <a:ext uri="{FF2B5EF4-FFF2-40B4-BE49-F238E27FC236}">
                  <a16:creationId xmlns:a16="http://schemas.microsoft.com/office/drawing/2014/main" id="{BE24B0C7-057B-5D4E-97C5-3D8D7DC4B7F1}"/>
                </a:ext>
              </a:extLst>
            </p:cNvPr>
            <p:cNvPicPr/>
            <p:nvPr/>
          </p:nvPicPr>
          <p:blipFill>
            <a:blip r:embed="rId3">
              <a:extLst>
                <a:ext uri="{28A0092B-C50C-407E-A947-70E740481C1C}">
                  <a14:useLocalDpi xmlns:a14="http://schemas.microsoft.com/office/drawing/2010/main" val="0"/>
                </a:ext>
              </a:extLst>
            </a:blip>
            <a:stretch>
              <a:fillRect/>
            </a:stretch>
          </p:blipFill>
          <p:spPr>
            <a:xfrm>
              <a:off x="265326" y="3355123"/>
              <a:ext cx="4212889" cy="1088061"/>
            </a:xfrm>
            <a:prstGeom prst="rect">
              <a:avLst/>
            </a:prstGeom>
          </p:spPr>
        </p:pic>
        <p:pic>
          <p:nvPicPr>
            <p:cNvPr id="13" name="Picture 12">
              <a:extLst>
                <a:ext uri="{FF2B5EF4-FFF2-40B4-BE49-F238E27FC236}">
                  <a16:creationId xmlns:a16="http://schemas.microsoft.com/office/drawing/2014/main" id="{45659091-8D00-B548-989F-BCB79A7EACF8}"/>
                </a:ext>
              </a:extLst>
            </p:cNvPr>
            <p:cNvPicPr/>
            <p:nvPr/>
          </p:nvPicPr>
          <p:blipFill>
            <a:blip r:embed="rId4">
              <a:extLst>
                <a:ext uri="{28A0092B-C50C-407E-A947-70E740481C1C}">
                  <a14:useLocalDpi xmlns:a14="http://schemas.microsoft.com/office/drawing/2010/main" val="0"/>
                </a:ext>
              </a:extLst>
            </a:blip>
            <a:stretch>
              <a:fillRect/>
            </a:stretch>
          </p:blipFill>
          <p:spPr>
            <a:xfrm>
              <a:off x="5165980" y="3487690"/>
              <a:ext cx="3566843" cy="1252755"/>
            </a:xfrm>
            <a:prstGeom prst="rect">
              <a:avLst/>
            </a:prstGeom>
          </p:spPr>
        </p:pic>
      </p:grpSp>
      <p:pic>
        <p:nvPicPr>
          <p:cNvPr id="6" name="Picture 5" descr="A picture containing drawing&#10;&#10;Description automatically generated">
            <a:extLst>
              <a:ext uri="{FF2B5EF4-FFF2-40B4-BE49-F238E27FC236}">
                <a16:creationId xmlns:a16="http://schemas.microsoft.com/office/drawing/2014/main" id="{EA10E070-8278-8F41-82F1-C161AFBC97D7}"/>
              </a:ext>
            </a:extLst>
          </p:cNvPr>
          <p:cNvPicPr>
            <a:picLocks noChangeAspect="1"/>
          </p:cNvPicPr>
          <p:nvPr/>
        </p:nvPicPr>
        <p:blipFill>
          <a:blip r:embed="rId5"/>
          <a:stretch>
            <a:fillRect/>
          </a:stretch>
        </p:blipFill>
        <p:spPr>
          <a:xfrm>
            <a:off x="9216776" y="4358403"/>
            <a:ext cx="2496299" cy="1366587"/>
          </a:xfrm>
          <a:prstGeom prst="rect">
            <a:avLst/>
          </a:prstGeom>
        </p:spPr>
      </p:pic>
    </p:spTree>
    <p:extLst>
      <p:ext uri="{BB962C8B-B14F-4D97-AF65-F5344CB8AC3E}">
        <p14:creationId xmlns:p14="http://schemas.microsoft.com/office/powerpoint/2010/main" val="610897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 name="TextBox 6"/>
          <p:cNvSpPr txBox="1"/>
          <p:nvPr/>
        </p:nvSpPr>
        <p:spPr>
          <a:xfrm>
            <a:off x="978380" y="2590801"/>
            <a:ext cx="9216758" cy="435825"/>
          </a:xfrm>
          <a:prstGeom prst="rect">
            <a:avLst/>
          </a:prstGeom>
          <a:noFill/>
        </p:spPr>
        <p:txBody>
          <a:bodyPr wrap="square" rtlCol="0">
            <a:spAutoFit/>
          </a:bodyPr>
          <a:lstStyle/>
          <a:p>
            <a:pPr lvl="1">
              <a:lnSpc>
                <a:spcPct val="110000"/>
              </a:lnSpc>
              <a:spcBef>
                <a:spcPts val="600"/>
              </a:spcBef>
              <a:spcAft>
                <a:spcPts val="600"/>
              </a:spcAft>
            </a:pPr>
            <a:r>
              <a:rPr lang="en-US" sz="2200" dirty="0">
                <a:solidFill>
                  <a:srgbClr val="000000"/>
                </a:solidFill>
                <a:latin typeface="Arial" charset="0"/>
                <a:ea typeface="Arial" charset="0"/>
                <a:cs typeface="Arial" charset="0"/>
              </a:rPr>
              <a:t>Add anything here</a:t>
            </a:r>
          </a:p>
        </p:txBody>
      </p:sp>
      <p:sp>
        <p:nvSpPr>
          <p:cNvPr id="10" name="TextBox 9"/>
          <p:cNvSpPr txBox="1"/>
          <p:nvPr/>
        </p:nvSpPr>
        <p:spPr>
          <a:xfrm>
            <a:off x="916936" y="1830202"/>
            <a:ext cx="10358128" cy="646331"/>
          </a:xfrm>
          <a:prstGeom prst="rect">
            <a:avLst/>
          </a:prstGeom>
          <a:noFill/>
        </p:spPr>
        <p:txBody>
          <a:bodyPr wrap="square" rtlCol="0">
            <a:spAutoFit/>
          </a:bodyPr>
          <a:lstStyle/>
          <a:p>
            <a:r>
              <a:rPr lang="en-US" sz="3600" dirty="0">
                <a:solidFill>
                  <a:srgbClr val="414142"/>
                </a:solidFill>
                <a:latin typeface="Arial" charset="0"/>
                <a:ea typeface="Arial" charset="0"/>
                <a:cs typeface="Arial" charset="0"/>
              </a:rPr>
              <a:t>SOGI Education at </a:t>
            </a:r>
            <a:r>
              <a:rPr lang="en-US" sz="3600" i="1" dirty="0">
                <a:solidFill>
                  <a:srgbClr val="414142"/>
                </a:solidFill>
                <a:latin typeface="Arial" charset="0"/>
                <a:ea typeface="Arial" charset="0"/>
                <a:cs typeface="Arial" charset="0"/>
              </a:rPr>
              <a:t>YOUR SCHOOL/DISTRICT</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pic>
        <p:nvPicPr>
          <p:cNvPr id="12" name="Picture 11">
            <a:extLst>
              <a:ext uri="{FF2B5EF4-FFF2-40B4-BE49-F238E27FC236}">
                <a16:creationId xmlns:a16="http://schemas.microsoft.com/office/drawing/2014/main" id="{6A0D7C22-2C31-5E40-8C29-0911641C6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572" y="3291742"/>
            <a:ext cx="2378756" cy="235796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003F1F82-5934-5E45-A0AE-F5ADA5051BB3}"/>
              </a:ext>
            </a:extLst>
          </p:cNvPr>
          <p:cNvPicPr>
            <a:picLocks noChangeAspect="1"/>
          </p:cNvPicPr>
          <p:nvPr/>
        </p:nvPicPr>
        <p:blipFill>
          <a:blip r:embed="rId4"/>
          <a:stretch>
            <a:fillRect/>
          </a:stretch>
        </p:blipFill>
        <p:spPr>
          <a:xfrm>
            <a:off x="225666" y="243192"/>
            <a:ext cx="1731471" cy="947885"/>
          </a:xfrm>
          <a:prstGeom prst="rect">
            <a:avLst/>
          </a:prstGeom>
        </p:spPr>
      </p:pic>
    </p:spTree>
    <p:extLst>
      <p:ext uri="{BB962C8B-B14F-4D97-AF65-F5344CB8AC3E}">
        <p14:creationId xmlns:p14="http://schemas.microsoft.com/office/powerpoint/2010/main" val="1031683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extBox 9"/>
          <p:cNvSpPr txBox="1"/>
          <p:nvPr/>
        </p:nvSpPr>
        <p:spPr>
          <a:xfrm>
            <a:off x="3163901" y="782892"/>
            <a:ext cx="10358128" cy="646331"/>
          </a:xfrm>
          <a:prstGeom prst="rect">
            <a:avLst/>
          </a:prstGeom>
          <a:noFill/>
        </p:spPr>
        <p:txBody>
          <a:bodyPr wrap="square" rtlCol="0">
            <a:spAutoFit/>
          </a:bodyPr>
          <a:lstStyle/>
          <a:p>
            <a:r>
              <a:rPr lang="en-US" sz="3600" b="1" dirty="0">
                <a:solidFill>
                  <a:srgbClr val="414142"/>
                </a:solidFill>
                <a:latin typeface="Arial" charset="0"/>
                <a:ea typeface="Arial" charset="0"/>
                <a:cs typeface="Arial" charset="0"/>
              </a:rPr>
              <a:t>Provincial Alignment</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pic>
        <p:nvPicPr>
          <p:cNvPr id="5" name="Picture 4" descr="BCCPAC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48" y="3323477"/>
            <a:ext cx="3558666" cy="1016762"/>
          </a:xfrm>
          <a:prstGeom prst="rect">
            <a:avLst/>
          </a:prstGeom>
        </p:spPr>
      </p:pic>
      <p:pic>
        <p:nvPicPr>
          <p:cNvPr id="6" name="Picture 5" descr="BCPVPAhorizontal.jpg"/>
          <p:cNvPicPr>
            <a:picLocks noChangeAspect="1"/>
          </p:cNvPicPr>
          <p:nvPr/>
        </p:nvPicPr>
        <p:blipFill rotWithShape="1">
          <a:blip r:embed="rId4">
            <a:extLst>
              <a:ext uri="{28A0092B-C50C-407E-A947-70E740481C1C}">
                <a14:useLocalDpi xmlns:a14="http://schemas.microsoft.com/office/drawing/2010/main" val="0"/>
              </a:ext>
            </a:extLst>
          </a:blip>
          <a:srcRect l="7392" r="22935"/>
          <a:stretch/>
        </p:blipFill>
        <p:spPr>
          <a:xfrm>
            <a:off x="7082762" y="1717498"/>
            <a:ext cx="2657741" cy="1509234"/>
          </a:xfrm>
          <a:prstGeom prst="rect">
            <a:avLst/>
          </a:prstGeom>
        </p:spPr>
      </p:pic>
      <p:pic>
        <p:nvPicPr>
          <p:cNvPr id="12" name="Picture 11" descr="BCSSA-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937" y="4997814"/>
            <a:ext cx="2399840" cy="603850"/>
          </a:xfrm>
          <a:prstGeom prst="rect">
            <a:avLst/>
          </a:prstGeom>
        </p:spPr>
      </p:pic>
      <p:pic>
        <p:nvPicPr>
          <p:cNvPr id="13" name="Picture 12" descr="bctf100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144" y="2076627"/>
            <a:ext cx="2947588" cy="843293"/>
          </a:xfrm>
          <a:prstGeom prst="rect">
            <a:avLst/>
          </a:prstGeom>
        </p:spPr>
      </p:pic>
      <p:pic>
        <p:nvPicPr>
          <p:cNvPr id="15" name="Picture 14"/>
          <p:cNvPicPr>
            <a:picLocks noChangeAspect="1"/>
          </p:cNvPicPr>
          <p:nvPr/>
        </p:nvPicPr>
        <p:blipFill>
          <a:blip r:embed="rId7"/>
          <a:stretch>
            <a:fillRect/>
          </a:stretch>
        </p:blipFill>
        <p:spPr>
          <a:xfrm>
            <a:off x="8855949" y="4832944"/>
            <a:ext cx="3122678" cy="895914"/>
          </a:xfrm>
          <a:prstGeom prst="rect">
            <a:avLst/>
          </a:prstGeom>
        </p:spPr>
      </p:pic>
      <p:pic>
        <p:nvPicPr>
          <p:cNvPr id="7" name="Picture 6" descr="bcid_h_rgb_po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6688" y="1670933"/>
            <a:ext cx="3569977" cy="1379968"/>
          </a:xfrm>
          <a:prstGeom prst="rect">
            <a:avLst/>
          </a:prstGeom>
        </p:spPr>
      </p:pic>
      <p:pic>
        <p:nvPicPr>
          <p:cNvPr id="9" name="Picture 8">
            <a:extLst>
              <a:ext uri="{FF2B5EF4-FFF2-40B4-BE49-F238E27FC236}">
                <a16:creationId xmlns:a16="http://schemas.microsoft.com/office/drawing/2014/main" id="{BF334DA5-ABCA-EF40-AE18-BB85E91A8E35}"/>
              </a:ext>
            </a:extLst>
          </p:cNvPr>
          <p:cNvPicPr>
            <a:picLocks noChangeAspect="1"/>
          </p:cNvPicPr>
          <p:nvPr/>
        </p:nvPicPr>
        <p:blipFill>
          <a:blip r:embed="rId9"/>
          <a:stretch>
            <a:fillRect/>
          </a:stretch>
        </p:blipFill>
        <p:spPr>
          <a:xfrm>
            <a:off x="4548854" y="2944417"/>
            <a:ext cx="1685582" cy="1685582"/>
          </a:xfrm>
          <a:prstGeom prst="rect">
            <a:avLst/>
          </a:prstGeom>
        </p:spPr>
      </p:pic>
      <p:pic>
        <p:nvPicPr>
          <p:cNvPr id="18" name="Picture 17">
            <a:extLst>
              <a:ext uri="{FF2B5EF4-FFF2-40B4-BE49-F238E27FC236}">
                <a16:creationId xmlns:a16="http://schemas.microsoft.com/office/drawing/2014/main" id="{B2F971F1-F972-5146-8B5C-A3BFDC64B9F8}"/>
              </a:ext>
            </a:extLst>
          </p:cNvPr>
          <p:cNvPicPr>
            <a:picLocks noChangeAspect="1"/>
          </p:cNvPicPr>
          <p:nvPr/>
        </p:nvPicPr>
        <p:blipFill rotWithShape="1">
          <a:blip r:embed="rId10"/>
          <a:srcRect r="79739"/>
          <a:stretch/>
        </p:blipFill>
        <p:spPr>
          <a:xfrm>
            <a:off x="6527647" y="3367411"/>
            <a:ext cx="1398946" cy="1128105"/>
          </a:xfrm>
          <a:prstGeom prst="rect">
            <a:avLst/>
          </a:prstGeom>
        </p:spPr>
      </p:pic>
      <p:pic>
        <p:nvPicPr>
          <p:cNvPr id="19" name="Picture 18">
            <a:extLst>
              <a:ext uri="{FF2B5EF4-FFF2-40B4-BE49-F238E27FC236}">
                <a16:creationId xmlns:a16="http://schemas.microsoft.com/office/drawing/2014/main" id="{663D2727-30C6-874B-89FB-4B43D78AE7BB}"/>
              </a:ext>
            </a:extLst>
          </p:cNvPr>
          <p:cNvPicPr>
            <a:picLocks noChangeAspect="1"/>
          </p:cNvPicPr>
          <p:nvPr/>
        </p:nvPicPr>
        <p:blipFill>
          <a:blip r:embed="rId11"/>
          <a:stretch>
            <a:fillRect/>
          </a:stretch>
        </p:blipFill>
        <p:spPr>
          <a:xfrm>
            <a:off x="322408" y="4899163"/>
            <a:ext cx="2645174" cy="747262"/>
          </a:xfrm>
          <a:prstGeom prst="rect">
            <a:avLst/>
          </a:prstGeom>
        </p:spPr>
      </p:pic>
      <p:pic>
        <p:nvPicPr>
          <p:cNvPr id="17" name="Picture 16">
            <a:extLst>
              <a:ext uri="{FF2B5EF4-FFF2-40B4-BE49-F238E27FC236}">
                <a16:creationId xmlns:a16="http://schemas.microsoft.com/office/drawing/2014/main" id="{8E8CEED3-76CE-0146-BBA7-1580966594A8}"/>
              </a:ext>
            </a:extLst>
          </p:cNvPr>
          <p:cNvPicPr>
            <a:picLocks noChangeAspect="1"/>
          </p:cNvPicPr>
          <p:nvPr/>
        </p:nvPicPr>
        <p:blipFill rotWithShape="1">
          <a:blip r:embed="rId10"/>
          <a:srcRect l="27677"/>
          <a:stretch/>
        </p:blipFill>
        <p:spPr>
          <a:xfrm>
            <a:off x="7699961" y="3372957"/>
            <a:ext cx="4381771" cy="992762"/>
          </a:xfrm>
          <a:prstGeom prst="rect">
            <a:avLst/>
          </a:prstGeom>
        </p:spPr>
      </p:pic>
      <p:pic>
        <p:nvPicPr>
          <p:cNvPr id="3" name="Picture 2">
            <a:extLst>
              <a:ext uri="{FF2B5EF4-FFF2-40B4-BE49-F238E27FC236}">
                <a16:creationId xmlns:a16="http://schemas.microsoft.com/office/drawing/2014/main" id="{AB7C941E-70B3-EE4B-9A5B-B2412D6ABBD5}"/>
              </a:ext>
            </a:extLst>
          </p:cNvPr>
          <p:cNvPicPr>
            <a:picLocks noChangeAspect="1"/>
          </p:cNvPicPr>
          <p:nvPr/>
        </p:nvPicPr>
        <p:blipFill>
          <a:blip r:embed="rId12"/>
          <a:stretch>
            <a:fillRect/>
          </a:stretch>
        </p:blipFill>
        <p:spPr>
          <a:xfrm>
            <a:off x="10169325" y="1717498"/>
            <a:ext cx="1584885" cy="1584885"/>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7AE2C13E-52E6-8143-A214-4B9C234BD6AD}"/>
              </a:ext>
            </a:extLst>
          </p:cNvPr>
          <p:cNvPicPr>
            <a:picLocks noChangeAspect="1"/>
          </p:cNvPicPr>
          <p:nvPr/>
        </p:nvPicPr>
        <p:blipFill>
          <a:blip r:embed="rId13"/>
          <a:stretch>
            <a:fillRect/>
          </a:stretch>
        </p:blipFill>
        <p:spPr>
          <a:xfrm>
            <a:off x="225666" y="243192"/>
            <a:ext cx="1731471" cy="947885"/>
          </a:xfrm>
          <a:prstGeom prst="rect">
            <a:avLst/>
          </a:prstGeom>
        </p:spPr>
      </p:pic>
      <p:pic>
        <p:nvPicPr>
          <p:cNvPr id="20" name="Picture 19">
            <a:extLst>
              <a:ext uri="{FF2B5EF4-FFF2-40B4-BE49-F238E27FC236}">
                <a16:creationId xmlns:a16="http://schemas.microsoft.com/office/drawing/2014/main" id="{85F028EC-4044-8F47-1378-FB58247D3F62}"/>
              </a:ext>
            </a:extLst>
          </p:cNvPr>
          <p:cNvPicPr>
            <a:picLocks noChangeAspect="1"/>
          </p:cNvPicPr>
          <p:nvPr/>
        </p:nvPicPr>
        <p:blipFill>
          <a:blip r:embed="rId14"/>
          <a:stretch>
            <a:fillRect/>
          </a:stretch>
        </p:blipFill>
        <p:spPr>
          <a:xfrm>
            <a:off x="3076096" y="5055637"/>
            <a:ext cx="2936231" cy="450525"/>
          </a:xfrm>
          <a:prstGeom prst="rect">
            <a:avLst/>
          </a:prstGeom>
        </p:spPr>
      </p:pic>
    </p:spTree>
    <p:extLst>
      <p:ext uri="{BB962C8B-B14F-4D97-AF65-F5344CB8AC3E}">
        <p14:creationId xmlns:p14="http://schemas.microsoft.com/office/powerpoint/2010/main" val="251987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pic>
        <p:nvPicPr>
          <p:cNvPr id="9" name="Picture 8" descr="A picture containing drawing&#10;&#10;Description automatically generated">
            <a:extLst>
              <a:ext uri="{FF2B5EF4-FFF2-40B4-BE49-F238E27FC236}">
                <a16:creationId xmlns:a16="http://schemas.microsoft.com/office/drawing/2014/main" id="{59ABBF07-9B08-F844-AF8D-1BD963536235}"/>
              </a:ext>
            </a:extLst>
          </p:cNvPr>
          <p:cNvPicPr>
            <a:picLocks noChangeAspect="1"/>
          </p:cNvPicPr>
          <p:nvPr/>
        </p:nvPicPr>
        <p:blipFill>
          <a:blip r:embed="rId3"/>
          <a:stretch>
            <a:fillRect/>
          </a:stretch>
        </p:blipFill>
        <p:spPr>
          <a:xfrm>
            <a:off x="225666" y="243192"/>
            <a:ext cx="1731471" cy="947885"/>
          </a:xfrm>
          <a:prstGeom prst="rect">
            <a:avLst/>
          </a:prstGeom>
        </p:spPr>
      </p:pic>
      <p:sp>
        <p:nvSpPr>
          <p:cNvPr id="13" name="Rectangle 12">
            <a:extLst>
              <a:ext uri="{FF2B5EF4-FFF2-40B4-BE49-F238E27FC236}">
                <a16:creationId xmlns:a16="http://schemas.microsoft.com/office/drawing/2014/main" id="{B415A45D-05CE-314D-ADB9-FA2CDB40664D}"/>
              </a:ext>
            </a:extLst>
          </p:cNvPr>
          <p:cNvSpPr/>
          <p:nvPr/>
        </p:nvSpPr>
        <p:spPr>
          <a:xfrm>
            <a:off x="732642" y="1423168"/>
            <a:ext cx="10757062" cy="3555251"/>
          </a:xfrm>
          <a:prstGeom prst="rect">
            <a:avLst/>
          </a:prstGeom>
          <a:solidFill>
            <a:schemeClr val="bg1">
              <a:lumMod val="95000"/>
            </a:schemeClr>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just">
              <a:lnSpc>
                <a:spcPct val="120000"/>
              </a:lnSpc>
              <a:spcBef>
                <a:spcPts val="600"/>
              </a:spcBef>
              <a:spcAft>
                <a:spcPts val="600"/>
              </a:spcAft>
            </a:pPr>
            <a:r>
              <a:rPr lang="en-US" sz="3000" dirty="0">
                <a:solidFill>
                  <a:schemeClr val="accent2"/>
                </a:solidFill>
                <a:latin typeface="Calibri" panose="020F0502020204030204" pitchFamily="34" charset="0"/>
                <a:ea typeface="Arial" charset="0"/>
                <a:cs typeface="Calibri" panose="020F0502020204030204" pitchFamily="34" charset="0"/>
              </a:rPr>
              <a:t>SOGI-INCLUSIVE EDUCATION </a:t>
            </a:r>
            <a:r>
              <a:rPr lang="en-US" sz="3000" dirty="0">
                <a:solidFill>
                  <a:schemeClr val="tx1"/>
                </a:solidFill>
                <a:latin typeface="Calibri" panose="020F0502020204030204" pitchFamily="34" charset="0"/>
                <a:ea typeface="Arial" charset="0"/>
                <a:cs typeface="Calibri" panose="020F0502020204030204" pitchFamily="34" charset="0"/>
              </a:rPr>
              <a:t>provides a </a:t>
            </a:r>
            <a:r>
              <a:rPr lang="en-US" sz="3000" dirty="0">
                <a:solidFill>
                  <a:srgbClr val="C00000"/>
                </a:solidFill>
                <a:latin typeface="Calibri" panose="020F0502020204030204" pitchFamily="34" charset="0"/>
                <a:ea typeface="Arial" charset="0"/>
                <a:cs typeface="Calibri" panose="020F0502020204030204" pitchFamily="34" charset="0"/>
              </a:rPr>
              <a:t>MIRROR </a:t>
            </a:r>
            <a:r>
              <a:rPr lang="en-US" sz="3000" dirty="0">
                <a:solidFill>
                  <a:schemeClr val="tx1"/>
                </a:solidFill>
                <a:latin typeface="Calibri" panose="020F0502020204030204" pitchFamily="34" charset="0"/>
                <a:ea typeface="Arial" charset="0"/>
                <a:cs typeface="Calibri" panose="020F0502020204030204" pitchFamily="34" charset="0"/>
              </a:rPr>
              <a:t>for some students and families to see themselves reflected and a </a:t>
            </a:r>
            <a:r>
              <a:rPr lang="en-US" sz="3000" dirty="0">
                <a:solidFill>
                  <a:srgbClr val="7030A0"/>
                </a:solidFill>
                <a:latin typeface="Calibri" panose="020F0502020204030204" pitchFamily="34" charset="0"/>
                <a:ea typeface="Arial" charset="0"/>
                <a:cs typeface="Calibri" panose="020F0502020204030204" pitchFamily="34" charset="0"/>
              </a:rPr>
              <a:t>WINDOW</a:t>
            </a:r>
            <a:r>
              <a:rPr lang="en-US" sz="3000" dirty="0">
                <a:solidFill>
                  <a:schemeClr val="tx1"/>
                </a:solidFill>
                <a:latin typeface="Calibri" panose="020F0502020204030204" pitchFamily="34" charset="0"/>
                <a:ea typeface="Arial" charset="0"/>
                <a:cs typeface="Calibri" panose="020F0502020204030204" pitchFamily="34" charset="0"/>
              </a:rPr>
              <a:t> for all students to see the diversity that exists in society.</a:t>
            </a:r>
          </a:p>
        </p:txBody>
      </p:sp>
    </p:spTree>
    <p:extLst>
      <p:ext uri="{BB962C8B-B14F-4D97-AF65-F5344CB8AC3E}">
        <p14:creationId xmlns:p14="http://schemas.microsoft.com/office/powerpoint/2010/main" val="3003837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extBox 9"/>
          <p:cNvSpPr txBox="1"/>
          <p:nvPr/>
        </p:nvSpPr>
        <p:spPr>
          <a:xfrm>
            <a:off x="1243706" y="596251"/>
            <a:ext cx="10358128" cy="646331"/>
          </a:xfrm>
          <a:prstGeom prst="rect">
            <a:avLst/>
          </a:prstGeom>
          <a:noFill/>
        </p:spPr>
        <p:txBody>
          <a:bodyPr wrap="square" rtlCol="0">
            <a:spAutoFit/>
          </a:bodyPr>
          <a:lstStyle/>
          <a:p>
            <a:r>
              <a:rPr lang="en-US" sz="3600" dirty="0">
                <a:solidFill>
                  <a:srgbClr val="414142"/>
                </a:solidFill>
                <a:latin typeface="Arial" charset="0"/>
                <a:ea typeface="Arial" charset="0"/>
                <a:cs typeface="Arial" charset="0"/>
              </a:rPr>
              <a:t>What Can SOGI-Inclusive Education Look Like?</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graphicFrame>
        <p:nvGraphicFramePr>
          <p:cNvPr id="9" name="Table 8">
            <a:extLst>
              <a:ext uri="{FF2B5EF4-FFF2-40B4-BE49-F238E27FC236}">
                <a16:creationId xmlns:a16="http://schemas.microsoft.com/office/drawing/2014/main" id="{28BBB32E-CFC9-7941-B10E-DA00A725DFF9}"/>
              </a:ext>
            </a:extLst>
          </p:cNvPr>
          <p:cNvGraphicFramePr>
            <a:graphicFrameLocks noGrp="1"/>
          </p:cNvGraphicFramePr>
          <p:nvPr>
            <p:extLst>
              <p:ext uri="{D42A27DB-BD31-4B8C-83A1-F6EECF244321}">
                <p14:modId xmlns:p14="http://schemas.microsoft.com/office/powerpoint/2010/main" val="749775586"/>
              </p:ext>
            </p:extLst>
          </p:nvPr>
        </p:nvGraphicFramePr>
        <p:xfrm>
          <a:off x="1485536" y="1428448"/>
          <a:ext cx="10116298" cy="4247170"/>
        </p:xfrm>
        <a:graphic>
          <a:graphicData uri="http://schemas.openxmlformats.org/drawingml/2006/table">
            <a:tbl>
              <a:tblPr firstRow="1" bandRow="1">
                <a:tableStyleId>{93296810-A885-4BE3-A3E7-6D5BEEA58F35}</a:tableStyleId>
              </a:tblPr>
              <a:tblGrid>
                <a:gridCol w="1855981">
                  <a:extLst>
                    <a:ext uri="{9D8B030D-6E8A-4147-A177-3AD203B41FA5}">
                      <a16:colId xmlns:a16="http://schemas.microsoft.com/office/drawing/2014/main" val="20000"/>
                    </a:ext>
                  </a:extLst>
                </a:gridCol>
                <a:gridCol w="3448750">
                  <a:extLst>
                    <a:ext uri="{9D8B030D-6E8A-4147-A177-3AD203B41FA5}">
                      <a16:colId xmlns:a16="http://schemas.microsoft.com/office/drawing/2014/main" val="20001"/>
                    </a:ext>
                  </a:extLst>
                </a:gridCol>
                <a:gridCol w="4811567">
                  <a:extLst>
                    <a:ext uri="{9D8B030D-6E8A-4147-A177-3AD203B41FA5}">
                      <a16:colId xmlns:a16="http://schemas.microsoft.com/office/drawing/2014/main" val="20002"/>
                    </a:ext>
                  </a:extLst>
                </a:gridCol>
              </a:tblGrid>
              <a:tr h="406769">
                <a:tc>
                  <a:txBody>
                    <a:bodyPr/>
                    <a:lstStyle/>
                    <a:p>
                      <a:endParaRPr lang="en-US" sz="2200" b="0" dirty="0">
                        <a:solidFill>
                          <a:srgbClr val="595959"/>
                        </a:solidFill>
                        <a:latin typeface="Arial" charset="0"/>
                        <a:ea typeface="Arial" charset="0"/>
                        <a:cs typeface="Arial" charset="0"/>
                      </a:endParaRPr>
                    </a:p>
                  </a:txBody>
                  <a:tcPr marL="91450" marR="91450" marT="45687" marB="45687">
                    <a:lnL w="28575" cap="flat" cmpd="sng" algn="ctr">
                      <a:no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200" b="0" dirty="0">
                          <a:solidFill>
                            <a:srgbClr val="595959"/>
                          </a:solidFill>
                          <a:latin typeface="Arial" charset="0"/>
                          <a:ea typeface="Arial" charset="0"/>
                          <a:cs typeface="Arial" charset="0"/>
                        </a:rPr>
                        <a:t>Sexual Orientation</a:t>
                      </a:r>
                      <a:r>
                        <a:rPr lang="en-US" sz="2200" b="0" baseline="0" dirty="0">
                          <a:solidFill>
                            <a:srgbClr val="595959"/>
                          </a:solidFill>
                          <a:latin typeface="Arial" charset="0"/>
                          <a:ea typeface="Arial" charset="0"/>
                          <a:cs typeface="Arial" charset="0"/>
                        </a:rPr>
                        <a:t> </a:t>
                      </a:r>
                      <a:r>
                        <a:rPr lang="en-US" sz="2200" b="0" dirty="0">
                          <a:solidFill>
                            <a:srgbClr val="595959"/>
                          </a:solidFill>
                          <a:latin typeface="Arial" charset="0"/>
                          <a:ea typeface="Arial" charset="0"/>
                          <a:cs typeface="Arial" charset="0"/>
                        </a:rPr>
                        <a:t>(SO)</a:t>
                      </a:r>
                    </a:p>
                  </a:txBody>
                  <a:tcPr marL="91450" marR="91450" marT="45687" marB="45687">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chemeClr val="bg1">
                        <a:lumMod val="65000"/>
                      </a:schemeClr>
                    </a:solidFill>
                  </a:tcPr>
                </a:tc>
                <a:tc>
                  <a:txBody>
                    <a:bodyPr/>
                    <a:lstStyle/>
                    <a:p>
                      <a:pPr algn="ctr"/>
                      <a:r>
                        <a:rPr lang="en-US" sz="2200" b="0" dirty="0">
                          <a:solidFill>
                            <a:srgbClr val="595959"/>
                          </a:solidFill>
                          <a:latin typeface="Arial" charset="0"/>
                          <a:ea typeface="Arial" charset="0"/>
                          <a:cs typeface="Arial" charset="0"/>
                        </a:rPr>
                        <a:t>Gender Identity</a:t>
                      </a:r>
                      <a:r>
                        <a:rPr lang="en-US" sz="2200" b="0" baseline="0" dirty="0">
                          <a:solidFill>
                            <a:srgbClr val="595959"/>
                          </a:solidFill>
                          <a:latin typeface="Arial" charset="0"/>
                          <a:ea typeface="Arial" charset="0"/>
                          <a:cs typeface="Arial" charset="0"/>
                        </a:rPr>
                        <a:t> </a:t>
                      </a:r>
                      <a:r>
                        <a:rPr lang="en-US" sz="2200" b="0" dirty="0">
                          <a:solidFill>
                            <a:srgbClr val="595959"/>
                          </a:solidFill>
                          <a:latin typeface="Arial" charset="0"/>
                          <a:ea typeface="Arial" charset="0"/>
                          <a:cs typeface="Arial" charset="0"/>
                        </a:rPr>
                        <a:t>(GI)</a:t>
                      </a:r>
                    </a:p>
                  </a:txBody>
                  <a:tcPr marL="91450" marR="91450" marT="45687" marB="45687">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3820516">
                <a:tc>
                  <a:txBody>
                    <a:bodyPr/>
                    <a:lstStyle/>
                    <a:p>
                      <a:r>
                        <a:rPr lang="en-US" sz="2200" dirty="0">
                          <a:solidFill>
                            <a:srgbClr val="595959"/>
                          </a:solidFill>
                          <a:latin typeface="Arial" charset="0"/>
                          <a:ea typeface="Arial" charset="0"/>
                          <a:cs typeface="Arial" charset="0"/>
                        </a:rPr>
                        <a:t>Primary</a:t>
                      </a:r>
                    </a:p>
                    <a:p>
                      <a:endParaRPr lang="en-US" sz="2200" dirty="0">
                        <a:solidFill>
                          <a:srgbClr val="595959"/>
                        </a:solidFill>
                        <a:latin typeface="Arial" charset="0"/>
                        <a:ea typeface="Arial" charset="0"/>
                        <a:cs typeface="Arial" charset="0"/>
                      </a:endParaRPr>
                    </a:p>
                    <a:p>
                      <a:endParaRPr lang="en-US" sz="2200" dirty="0">
                        <a:solidFill>
                          <a:srgbClr val="595959"/>
                        </a:solidFill>
                        <a:latin typeface="Arial" charset="0"/>
                        <a:ea typeface="Arial" charset="0"/>
                        <a:cs typeface="Arial" charset="0"/>
                      </a:endParaRPr>
                    </a:p>
                    <a:p>
                      <a:endParaRPr lang="en-US" sz="2200" dirty="0">
                        <a:solidFill>
                          <a:srgbClr val="595959"/>
                        </a:solidFill>
                        <a:latin typeface="Arial" charset="0"/>
                        <a:ea typeface="Arial" charset="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200" dirty="0">
                          <a:solidFill>
                            <a:srgbClr val="595959"/>
                          </a:solidFill>
                          <a:latin typeface="Arial" charset="0"/>
                          <a:ea typeface="Arial" charset="0"/>
                          <a:cs typeface="Arial" charset="0"/>
                        </a:rPr>
                        <a:t>Intermediate</a:t>
                      </a:r>
                    </a:p>
                    <a:p>
                      <a:endParaRPr lang="en-US" sz="2200" dirty="0">
                        <a:solidFill>
                          <a:srgbClr val="595959"/>
                        </a:solidFill>
                        <a:latin typeface="Arial" charset="0"/>
                        <a:ea typeface="Arial" charset="0"/>
                        <a:cs typeface="Arial" charset="0"/>
                      </a:endParaRPr>
                    </a:p>
                    <a:p>
                      <a:endParaRPr lang="en-US" sz="2200" dirty="0">
                        <a:solidFill>
                          <a:srgbClr val="595959"/>
                        </a:solidFill>
                        <a:latin typeface="Arial" charset="0"/>
                        <a:ea typeface="Arial" charset="0"/>
                        <a:cs typeface="Arial" charset="0"/>
                      </a:endParaRPr>
                    </a:p>
                    <a:p>
                      <a:endParaRPr lang="en-US" sz="2200" dirty="0">
                        <a:solidFill>
                          <a:srgbClr val="595959"/>
                        </a:solidFill>
                        <a:latin typeface="Arial" charset="0"/>
                        <a:ea typeface="Arial" charset="0"/>
                        <a:cs typeface="Arial" charset="0"/>
                      </a:endParaRPr>
                    </a:p>
                    <a:p>
                      <a:endParaRPr lang="en-US" sz="2200" dirty="0">
                        <a:solidFill>
                          <a:srgbClr val="595959"/>
                        </a:solidFill>
                        <a:latin typeface="Arial" charset="0"/>
                        <a:ea typeface="Arial" charset="0"/>
                        <a:cs typeface="Arial" charset="0"/>
                      </a:endParaRPr>
                    </a:p>
                    <a:p>
                      <a:r>
                        <a:rPr lang="en-US" sz="2200" dirty="0">
                          <a:solidFill>
                            <a:srgbClr val="595959"/>
                          </a:solidFill>
                          <a:latin typeface="Arial" charset="0"/>
                          <a:ea typeface="Arial" charset="0"/>
                          <a:cs typeface="Arial" charset="0"/>
                        </a:rPr>
                        <a:t>Secondary</a:t>
                      </a:r>
                    </a:p>
                  </a:txBody>
                  <a:tcPr marL="91450" marR="91450" marT="45687" marB="45687">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gradFill flip="none" rotWithShape="1">
                      <a:gsLst>
                        <a:gs pos="0">
                          <a:schemeClr val="bg1">
                            <a:lumMod val="65000"/>
                          </a:schemeClr>
                        </a:gs>
                        <a:gs pos="50000">
                          <a:schemeClr val="bg1">
                            <a:lumMod val="65000"/>
                            <a:tint val="44500"/>
                            <a:satMod val="160000"/>
                          </a:schemeClr>
                        </a:gs>
                        <a:gs pos="100000">
                          <a:schemeClr val="bg1">
                            <a:lumMod val="65000"/>
                            <a:tint val="23500"/>
                            <a:satMod val="160000"/>
                          </a:schemeClr>
                        </a:gs>
                      </a:gsLst>
                      <a:lin ang="5400000" scaled="1"/>
                      <a:tileRect/>
                    </a:gradFill>
                  </a:tcPr>
                </a:tc>
                <a:tc>
                  <a:txBody>
                    <a:bodyPr/>
                    <a:lstStyle/>
                    <a:p>
                      <a:pPr>
                        <a:lnSpc>
                          <a:spcPct val="110000"/>
                        </a:lnSpc>
                      </a:pPr>
                      <a:r>
                        <a:rPr lang="en-US" sz="2000" dirty="0">
                          <a:solidFill>
                            <a:srgbClr val="595959"/>
                          </a:solidFill>
                          <a:latin typeface="Arial" charset="0"/>
                          <a:ea typeface="Arial" charset="0"/>
                          <a:cs typeface="Arial" charset="0"/>
                        </a:rPr>
                        <a:t>Family diversity</a:t>
                      </a:r>
                    </a:p>
                    <a:p>
                      <a:pPr>
                        <a:lnSpc>
                          <a:spcPct val="110000"/>
                        </a:lnSpc>
                      </a:pPr>
                      <a:r>
                        <a:rPr lang="en-US" sz="2000" dirty="0">
                          <a:solidFill>
                            <a:srgbClr val="595959"/>
                          </a:solidFill>
                          <a:latin typeface="Arial" charset="0"/>
                          <a:ea typeface="Arial" charset="0"/>
                          <a:cs typeface="Arial" charset="0"/>
                        </a:rPr>
                        <a:t>Same-sex</a:t>
                      </a:r>
                      <a:r>
                        <a:rPr lang="en-US" sz="2000" baseline="0" dirty="0">
                          <a:solidFill>
                            <a:srgbClr val="595959"/>
                          </a:solidFill>
                          <a:latin typeface="Arial" charset="0"/>
                          <a:ea typeface="Arial" charset="0"/>
                          <a:cs typeface="Arial" charset="0"/>
                        </a:rPr>
                        <a:t> families</a:t>
                      </a:r>
                    </a:p>
                    <a:p>
                      <a:pPr>
                        <a:lnSpc>
                          <a:spcPct val="110000"/>
                        </a:lnSpc>
                      </a:pPr>
                      <a:r>
                        <a:rPr lang="en-US" sz="2000" baseline="0" dirty="0">
                          <a:solidFill>
                            <a:srgbClr val="595959"/>
                          </a:solidFill>
                          <a:latin typeface="Arial" charset="0"/>
                          <a:ea typeface="Arial" charset="0"/>
                          <a:cs typeface="Arial" charset="0"/>
                        </a:rPr>
                        <a:t>Using “gay” appropriately</a:t>
                      </a:r>
                    </a:p>
                    <a:p>
                      <a:pPr marL="0" marR="0" indent="0" algn="l" defTabSz="457200" rtl="0" eaLnBrk="1" fontAlgn="auto" latinLnBrk="0" hangingPunct="1">
                        <a:lnSpc>
                          <a:spcPct val="110000"/>
                        </a:lnSpc>
                        <a:spcBef>
                          <a:spcPts val="0"/>
                        </a:spcBef>
                        <a:spcAft>
                          <a:spcPts val="0"/>
                        </a:spcAft>
                        <a:buClrTx/>
                        <a:buSzTx/>
                        <a:buFontTx/>
                        <a:buNone/>
                        <a:tabLst/>
                        <a:defRPr/>
                      </a:pPr>
                      <a:r>
                        <a:rPr lang="en-US" sz="2000" dirty="0">
                          <a:solidFill>
                            <a:srgbClr val="595959"/>
                          </a:solidFill>
                          <a:latin typeface="Arial" charset="0"/>
                          <a:ea typeface="Arial" charset="0"/>
                          <a:cs typeface="Arial" charset="0"/>
                        </a:rPr>
                        <a:t>LGB history, human rights</a:t>
                      </a:r>
                    </a:p>
                    <a:p>
                      <a:pPr marL="0" marR="0" indent="0" algn="l" defTabSz="457200" rtl="0" eaLnBrk="1" fontAlgn="auto" latinLnBrk="0" hangingPunct="1">
                        <a:lnSpc>
                          <a:spcPct val="110000"/>
                        </a:lnSpc>
                        <a:spcBef>
                          <a:spcPts val="0"/>
                        </a:spcBef>
                        <a:spcAft>
                          <a:spcPts val="0"/>
                        </a:spcAft>
                        <a:buClrTx/>
                        <a:buSzTx/>
                        <a:buFontTx/>
                        <a:buNone/>
                        <a:tabLst/>
                        <a:defRPr/>
                      </a:pPr>
                      <a:r>
                        <a:rPr lang="en-US" sz="2000" dirty="0">
                          <a:solidFill>
                            <a:srgbClr val="595959"/>
                          </a:solidFill>
                          <a:latin typeface="Arial" charset="0"/>
                          <a:ea typeface="Arial" charset="0"/>
                          <a:cs typeface="Arial" charset="0"/>
                        </a:rPr>
                        <a:t>Global LGB rights</a:t>
                      </a:r>
                    </a:p>
                    <a:p>
                      <a:pPr>
                        <a:lnSpc>
                          <a:spcPct val="110000"/>
                        </a:lnSpc>
                      </a:pPr>
                      <a:r>
                        <a:rPr lang="en-US" sz="2000" dirty="0">
                          <a:solidFill>
                            <a:srgbClr val="595959"/>
                          </a:solidFill>
                          <a:latin typeface="Arial" charset="0"/>
                          <a:ea typeface="Arial" charset="0"/>
                          <a:cs typeface="Arial" charset="0"/>
                        </a:rPr>
                        <a:t>Discrimination</a:t>
                      </a:r>
                    </a:p>
                    <a:p>
                      <a:pPr>
                        <a:lnSpc>
                          <a:spcPct val="110000"/>
                        </a:lnSpc>
                      </a:pPr>
                      <a:r>
                        <a:rPr lang="en-US" sz="2000" dirty="0">
                          <a:solidFill>
                            <a:srgbClr val="595959"/>
                          </a:solidFill>
                          <a:latin typeface="Arial" charset="0"/>
                          <a:ea typeface="Arial" charset="0"/>
                          <a:cs typeface="Arial" charset="0"/>
                        </a:rPr>
                        <a:t>Contributions</a:t>
                      </a:r>
                    </a:p>
                    <a:p>
                      <a:pPr>
                        <a:lnSpc>
                          <a:spcPct val="110000"/>
                        </a:lnSpc>
                      </a:pPr>
                      <a:r>
                        <a:rPr lang="en-US" sz="2000" dirty="0">
                          <a:solidFill>
                            <a:srgbClr val="595959"/>
                          </a:solidFill>
                          <a:latin typeface="Arial" charset="0"/>
                          <a:ea typeface="Arial" charset="0"/>
                          <a:cs typeface="Arial" charset="0"/>
                        </a:rPr>
                        <a:t>Artistic</a:t>
                      </a:r>
                      <a:r>
                        <a:rPr lang="en-US" sz="2000" baseline="0" dirty="0">
                          <a:solidFill>
                            <a:srgbClr val="595959"/>
                          </a:solidFill>
                          <a:latin typeface="Arial" charset="0"/>
                          <a:ea typeface="Arial" charset="0"/>
                          <a:cs typeface="Arial" charset="0"/>
                        </a:rPr>
                        <a:t> expression</a:t>
                      </a:r>
                    </a:p>
                    <a:p>
                      <a:pPr>
                        <a:lnSpc>
                          <a:spcPct val="110000"/>
                        </a:lnSpc>
                      </a:pPr>
                      <a:r>
                        <a:rPr lang="en-US" sz="2000" dirty="0">
                          <a:solidFill>
                            <a:srgbClr val="595959"/>
                          </a:solidFill>
                          <a:latin typeface="Arial" charset="0"/>
                          <a:ea typeface="Arial" charset="0"/>
                          <a:cs typeface="Arial" charset="0"/>
                        </a:rPr>
                        <a:t>Political</a:t>
                      </a:r>
                    </a:p>
                    <a:p>
                      <a:pPr>
                        <a:lnSpc>
                          <a:spcPct val="110000"/>
                        </a:lnSpc>
                      </a:pPr>
                      <a:r>
                        <a:rPr lang="en-US" sz="2000" dirty="0">
                          <a:solidFill>
                            <a:srgbClr val="595959"/>
                          </a:solidFill>
                          <a:latin typeface="Arial" charset="0"/>
                          <a:ea typeface="Arial" charset="0"/>
                          <a:cs typeface="Arial" charset="0"/>
                        </a:rPr>
                        <a:t>Legal</a:t>
                      </a:r>
                    </a:p>
                    <a:p>
                      <a:pPr>
                        <a:lnSpc>
                          <a:spcPct val="110000"/>
                        </a:lnSpc>
                      </a:pPr>
                      <a:r>
                        <a:rPr lang="en-US" sz="2000" dirty="0">
                          <a:solidFill>
                            <a:srgbClr val="595959"/>
                          </a:solidFill>
                          <a:latin typeface="Arial" charset="0"/>
                          <a:ea typeface="Arial" charset="0"/>
                          <a:cs typeface="Arial" charset="0"/>
                        </a:rPr>
                        <a:t>Literature</a:t>
                      </a:r>
                    </a:p>
                  </a:txBody>
                  <a:tcPr marL="91450" marR="91450" marT="45687" marB="45687">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noFill/>
                  </a:tcPr>
                </a:tc>
                <a:tc>
                  <a:txBody>
                    <a:bodyPr/>
                    <a:lstStyle/>
                    <a:p>
                      <a:pPr marL="0" marR="0" indent="0" algn="l" defTabSz="457200" rtl="0" eaLnBrk="1" fontAlgn="auto" latinLnBrk="0" hangingPunct="1">
                        <a:lnSpc>
                          <a:spcPct val="110000"/>
                        </a:lnSpc>
                        <a:spcBef>
                          <a:spcPts val="0"/>
                        </a:spcBef>
                        <a:spcAft>
                          <a:spcPts val="0"/>
                        </a:spcAft>
                        <a:buClrTx/>
                        <a:buSzTx/>
                        <a:buFontTx/>
                        <a:buNone/>
                        <a:tabLst/>
                        <a:defRPr/>
                      </a:pPr>
                      <a:r>
                        <a:rPr lang="en-US" sz="2000" baseline="0" dirty="0">
                          <a:solidFill>
                            <a:srgbClr val="595959"/>
                          </a:solidFill>
                          <a:latin typeface="Arial" charset="0"/>
                          <a:ea typeface="Arial" charset="0"/>
                          <a:cs typeface="Arial" charset="0"/>
                        </a:rPr>
                        <a:t>Gender stereotypes</a:t>
                      </a:r>
                    </a:p>
                    <a:p>
                      <a:pPr marL="0" marR="0" indent="0" algn="l" defTabSz="457200" rtl="0" eaLnBrk="1" fontAlgn="auto" latinLnBrk="0" hangingPunct="1">
                        <a:lnSpc>
                          <a:spcPct val="110000"/>
                        </a:lnSpc>
                        <a:spcBef>
                          <a:spcPts val="0"/>
                        </a:spcBef>
                        <a:spcAft>
                          <a:spcPts val="0"/>
                        </a:spcAft>
                        <a:buClrTx/>
                        <a:buSzTx/>
                        <a:buFontTx/>
                        <a:buNone/>
                        <a:tabLst/>
                        <a:defRPr/>
                      </a:pPr>
                      <a:r>
                        <a:rPr lang="en-US" sz="2000" dirty="0">
                          <a:solidFill>
                            <a:srgbClr val="595959"/>
                          </a:solidFill>
                          <a:latin typeface="Arial" charset="0"/>
                          <a:ea typeface="Arial" charset="0"/>
                          <a:cs typeface="Arial" charset="0"/>
                        </a:rPr>
                        <a:t>What is Gender</a:t>
                      </a:r>
                    </a:p>
                    <a:p>
                      <a:pPr marL="0" marR="0" indent="0" algn="l" defTabSz="457200" rtl="0" eaLnBrk="1" fontAlgn="auto" latinLnBrk="0" hangingPunct="1">
                        <a:lnSpc>
                          <a:spcPct val="110000"/>
                        </a:lnSpc>
                        <a:spcBef>
                          <a:spcPts val="0"/>
                        </a:spcBef>
                        <a:spcAft>
                          <a:spcPts val="0"/>
                        </a:spcAft>
                        <a:buClrTx/>
                        <a:buSzTx/>
                        <a:buFontTx/>
                        <a:buNone/>
                        <a:tabLst/>
                        <a:defRPr/>
                      </a:pPr>
                      <a:r>
                        <a:rPr lang="en-US" sz="2000" dirty="0">
                          <a:solidFill>
                            <a:srgbClr val="595959"/>
                          </a:solidFill>
                          <a:latin typeface="Arial" charset="0"/>
                          <a:ea typeface="Arial" charset="0"/>
                          <a:cs typeface="Arial" charset="0"/>
                        </a:rPr>
                        <a:t>Trans history, </a:t>
                      </a:r>
                      <a:r>
                        <a:rPr lang="en-US" sz="2000" baseline="0" dirty="0">
                          <a:solidFill>
                            <a:srgbClr val="595959"/>
                          </a:solidFill>
                          <a:latin typeface="Arial" charset="0"/>
                          <a:ea typeface="Arial" charset="0"/>
                          <a:cs typeface="Arial" charset="0"/>
                        </a:rPr>
                        <a:t>human rights</a:t>
                      </a:r>
                      <a:endParaRPr lang="en-US" sz="2000" dirty="0">
                        <a:solidFill>
                          <a:srgbClr val="595959"/>
                        </a:solidFill>
                        <a:latin typeface="Arial" charset="0"/>
                        <a:ea typeface="Arial" charset="0"/>
                        <a:cs typeface="Arial" charset="0"/>
                      </a:endParaRPr>
                    </a:p>
                    <a:p>
                      <a:pPr>
                        <a:lnSpc>
                          <a:spcPct val="110000"/>
                        </a:lnSpc>
                      </a:pPr>
                      <a:r>
                        <a:rPr lang="en-US" sz="2000" baseline="0" dirty="0">
                          <a:solidFill>
                            <a:srgbClr val="595959"/>
                          </a:solidFill>
                          <a:latin typeface="Arial" charset="0"/>
                          <a:ea typeface="Arial" charset="0"/>
                          <a:cs typeface="Arial" charset="0"/>
                        </a:rPr>
                        <a:t>Global trans rights</a:t>
                      </a:r>
                    </a:p>
                    <a:p>
                      <a:pPr>
                        <a:lnSpc>
                          <a:spcPct val="110000"/>
                        </a:lnSpc>
                      </a:pPr>
                      <a:r>
                        <a:rPr lang="en-US" sz="2000" baseline="0" dirty="0">
                          <a:solidFill>
                            <a:srgbClr val="595959"/>
                          </a:solidFill>
                          <a:latin typeface="Arial" charset="0"/>
                          <a:ea typeface="Arial" charset="0"/>
                          <a:cs typeface="Arial" charset="0"/>
                        </a:rPr>
                        <a:t>Difference between gender and sexuality</a:t>
                      </a:r>
                    </a:p>
                    <a:p>
                      <a:pPr>
                        <a:lnSpc>
                          <a:spcPct val="110000"/>
                        </a:lnSpc>
                      </a:pPr>
                      <a:r>
                        <a:rPr lang="en-US" sz="2000" baseline="0" dirty="0">
                          <a:solidFill>
                            <a:srgbClr val="595959"/>
                          </a:solidFill>
                          <a:latin typeface="Arial" charset="0"/>
                          <a:ea typeface="Arial" charset="0"/>
                          <a:cs typeface="Arial" charset="0"/>
                        </a:rPr>
                        <a:t>Discrimination</a:t>
                      </a:r>
                    </a:p>
                    <a:p>
                      <a:pPr marL="0" marR="0" indent="0" algn="l" defTabSz="457200" rtl="0" eaLnBrk="1" fontAlgn="auto" latinLnBrk="0" hangingPunct="1">
                        <a:lnSpc>
                          <a:spcPct val="110000"/>
                        </a:lnSpc>
                        <a:spcBef>
                          <a:spcPts val="0"/>
                        </a:spcBef>
                        <a:spcAft>
                          <a:spcPts val="0"/>
                        </a:spcAft>
                        <a:buClrTx/>
                        <a:buSzTx/>
                        <a:buFontTx/>
                        <a:buNone/>
                        <a:tabLst/>
                        <a:defRPr/>
                      </a:pPr>
                      <a:r>
                        <a:rPr lang="en-US" sz="2000" dirty="0">
                          <a:solidFill>
                            <a:srgbClr val="595959"/>
                          </a:solidFill>
                          <a:latin typeface="Arial" charset="0"/>
                          <a:ea typeface="Arial" charset="0"/>
                          <a:cs typeface="Arial" charset="0"/>
                        </a:rPr>
                        <a:t>Contributions</a:t>
                      </a:r>
                    </a:p>
                    <a:p>
                      <a:pPr>
                        <a:lnSpc>
                          <a:spcPct val="110000"/>
                        </a:lnSpc>
                      </a:pPr>
                      <a:r>
                        <a:rPr lang="en-US" sz="2000" dirty="0">
                          <a:solidFill>
                            <a:srgbClr val="595959"/>
                          </a:solidFill>
                          <a:latin typeface="Arial" charset="0"/>
                          <a:ea typeface="Arial" charset="0"/>
                          <a:cs typeface="Arial" charset="0"/>
                        </a:rPr>
                        <a:t>Artistic expression</a:t>
                      </a:r>
                    </a:p>
                    <a:p>
                      <a:pPr>
                        <a:lnSpc>
                          <a:spcPct val="110000"/>
                        </a:lnSpc>
                      </a:pPr>
                      <a:r>
                        <a:rPr lang="en-US" sz="2000" dirty="0">
                          <a:solidFill>
                            <a:srgbClr val="595959"/>
                          </a:solidFill>
                          <a:latin typeface="Arial" charset="0"/>
                          <a:ea typeface="Arial" charset="0"/>
                          <a:cs typeface="Arial" charset="0"/>
                        </a:rPr>
                        <a:t>Political </a:t>
                      </a:r>
                    </a:p>
                    <a:p>
                      <a:pPr>
                        <a:lnSpc>
                          <a:spcPct val="110000"/>
                        </a:lnSpc>
                      </a:pPr>
                      <a:r>
                        <a:rPr lang="en-US" sz="2000" dirty="0">
                          <a:solidFill>
                            <a:srgbClr val="595959"/>
                          </a:solidFill>
                          <a:latin typeface="Arial" charset="0"/>
                          <a:ea typeface="Arial" charset="0"/>
                          <a:cs typeface="Arial" charset="0"/>
                        </a:rPr>
                        <a:t>Legal</a:t>
                      </a:r>
                    </a:p>
                    <a:p>
                      <a:pPr>
                        <a:lnSpc>
                          <a:spcPct val="110000"/>
                        </a:lnSpc>
                      </a:pPr>
                      <a:r>
                        <a:rPr lang="en-US" sz="2000" dirty="0">
                          <a:solidFill>
                            <a:srgbClr val="595959"/>
                          </a:solidFill>
                          <a:latin typeface="Arial" charset="0"/>
                          <a:ea typeface="Arial" charset="0"/>
                          <a:cs typeface="Arial" charset="0"/>
                        </a:rPr>
                        <a:t>Literature</a:t>
                      </a:r>
                    </a:p>
                  </a:txBody>
                  <a:tcPr marL="91450" marR="91450" marT="45687" marB="45687">
                    <a:lnL w="28575" cap="flat" cmpd="sng" algn="ctr">
                      <a:solidFill>
                        <a:schemeClr val="tx1">
                          <a:lumMod val="75000"/>
                          <a:lumOff val="25000"/>
                        </a:schemeClr>
                      </a:solidFill>
                      <a:prstDash val="solid"/>
                      <a:round/>
                      <a:headEnd type="none" w="med" len="med"/>
                      <a:tailEnd type="none" w="med" len="med"/>
                    </a:lnL>
                    <a:lnR w="28575" cap="flat" cmpd="sng" algn="ctr">
                      <a:solidFill>
                        <a:schemeClr val="tx1">
                          <a:lumMod val="75000"/>
                          <a:lumOff val="25000"/>
                        </a:schemeClr>
                      </a:solidFill>
                      <a:prstDash val="solid"/>
                      <a:round/>
                      <a:headEnd type="none" w="med" len="med"/>
                      <a:tailEnd type="none" w="med" len="med"/>
                    </a:lnR>
                    <a:lnT w="28575" cap="flat" cmpd="sng" algn="ctr">
                      <a:solidFill>
                        <a:schemeClr val="tx1">
                          <a:lumMod val="75000"/>
                          <a:lumOff val="25000"/>
                        </a:schemeClr>
                      </a:solidFill>
                      <a:prstDash val="solid"/>
                      <a:round/>
                      <a:headEnd type="none" w="med" len="med"/>
                      <a:tailEnd type="none" w="med" len="med"/>
                    </a:lnT>
                    <a:lnB w="28575"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3" name="Down Arrow 12">
            <a:extLst>
              <a:ext uri="{FF2B5EF4-FFF2-40B4-BE49-F238E27FC236}">
                <a16:creationId xmlns:a16="http://schemas.microsoft.com/office/drawing/2014/main" id="{E594DB71-1C04-0A4E-9B39-7435C2086016}"/>
              </a:ext>
            </a:extLst>
          </p:cNvPr>
          <p:cNvSpPr>
            <a:spLocks noChangeArrowheads="1"/>
          </p:cNvSpPr>
          <p:nvPr/>
        </p:nvSpPr>
        <p:spPr bwMode="auto">
          <a:xfrm>
            <a:off x="491221" y="1810648"/>
            <a:ext cx="647601" cy="3864970"/>
          </a:xfrm>
          <a:prstGeom prst="downArrow">
            <a:avLst>
              <a:gd name="adj1" fmla="val 50000"/>
              <a:gd name="adj2" fmla="val 50078"/>
            </a:avLst>
          </a:prstGeom>
          <a:gradFill flip="none" rotWithShape="1">
            <a:gsLst>
              <a:gs pos="70000">
                <a:srgbClr val="914DA4"/>
              </a:gs>
              <a:gs pos="0">
                <a:srgbClr val="5B9BD5"/>
              </a:gs>
            </a:gsLst>
            <a:lin ang="5400000" scaled="1"/>
            <a:tileRect/>
          </a:gradFill>
          <a:ln w="9525">
            <a:no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endParaRPr>
          </a:p>
        </p:txBody>
      </p:sp>
      <p:pic>
        <p:nvPicPr>
          <p:cNvPr id="14" name="Picture 13" descr="A picture containing drawing&#10;&#10;Description automatically generated">
            <a:extLst>
              <a:ext uri="{FF2B5EF4-FFF2-40B4-BE49-F238E27FC236}">
                <a16:creationId xmlns:a16="http://schemas.microsoft.com/office/drawing/2014/main" id="{1EFDC826-F8A1-4B4C-B320-4EFFFCC48718}"/>
              </a:ext>
            </a:extLst>
          </p:cNvPr>
          <p:cNvPicPr>
            <a:picLocks noChangeAspect="1"/>
          </p:cNvPicPr>
          <p:nvPr/>
        </p:nvPicPr>
        <p:blipFill>
          <a:blip r:embed="rId3"/>
          <a:stretch>
            <a:fillRect/>
          </a:stretch>
        </p:blipFill>
        <p:spPr>
          <a:xfrm>
            <a:off x="225667" y="243192"/>
            <a:ext cx="1018040" cy="557321"/>
          </a:xfrm>
          <a:prstGeom prst="rect">
            <a:avLst/>
          </a:prstGeom>
        </p:spPr>
      </p:pic>
    </p:spTree>
    <p:extLst>
      <p:ext uri="{BB962C8B-B14F-4D97-AF65-F5344CB8AC3E}">
        <p14:creationId xmlns:p14="http://schemas.microsoft.com/office/powerpoint/2010/main" val="2155773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extBox 9"/>
          <p:cNvSpPr txBox="1"/>
          <p:nvPr/>
        </p:nvSpPr>
        <p:spPr>
          <a:xfrm>
            <a:off x="1048614" y="683970"/>
            <a:ext cx="10358128" cy="1015663"/>
          </a:xfrm>
          <a:prstGeom prst="rect">
            <a:avLst/>
          </a:prstGeom>
          <a:noFill/>
        </p:spPr>
        <p:txBody>
          <a:bodyPr wrap="square" rtlCol="0">
            <a:spAutoFit/>
          </a:bodyPr>
          <a:lstStyle/>
          <a:p>
            <a:r>
              <a:rPr lang="en-US" sz="3600" dirty="0">
                <a:solidFill>
                  <a:srgbClr val="414142"/>
                </a:solidFill>
                <a:latin typeface="Arial" charset="0"/>
                <a:ea typeface="Arial" charset="0"/>
                <a:cs typeface="Arial" charset="0"/>
              </a:rPr>
              <a:t>SOGI 1 2 3 in Elementary Classrooms</a:t>
            </a:r>
          </a:p>
          <a:p>
            <a:r>
              <a:rPr lang="en-US" sz="2400" dirty="0">
                <a:solidFill>
                  <a:srgbClr val="414142"/>
                </a:solidFill>
                <a:latin typeface="Arial" charset="0"/>
                <a:ea typeface="Arial" charset="0"/>
                <a:cs typeface="Arial" charset="0"/>
              </a:rPr>
              <a:t>Example Lesson Plan Templates</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dirty="0" err="1">
                <a:solidFill>
                  <a:schemeClr val="bg1"/>
                </a:solidFill>
                <a:latin typeface="Arial" charset="0"/>
                <a:ea typeface="Arial" charset="0"/>
                <a:cs typeface="Arial" charset="0"/>
              </a:rPr>
              <a:t>SOGIeducation.org</a:t>
            </a:r>
            <a:r>
              <a:rPr lang="en-US" sz="2400" spc="100" dirty="0">
                <a:solidFill>
                  <a:schemeClr val="bg1"/>
                </a:solidFill>
                <a:latin typeface="Arial" charset="0"/>
                <a:ea typeface="Arial" charset="0"/>
                <a:cs typeface="Arial" charset="0"/>
              </a:rPr>
              <a:t>                                                                               #sogi123</a:t>
            </a:r>
          </a:p>
        </p:txBody>
      </p:sp>
      <p:pic>
        <p:nvPicPr>
          <p:cNvPr id="3" name="Picture 2">
            <a:extLst>
              <a:ext uri="{FF2B5EF4-FFF2-40B4-BE49-F238E27FC236}">
                <a16:creationId xmlns:a16="http://schemas.microsoft.com/office/drawing/2014/main" id="{5A10F9D4-8C10-DF4F-8F94-CA3980FEA197}"/>
              </a:ext>
            </a:extLst>
          </p:cNvPr>
          <p:cNvPicPr>
            <a:picLocks noChangeAspect="1"/>
          </p:cNvPicPr>
          <p:nvPr/>
        </p:nvPicPr>
        <p:blipFill rotWithShape="1">
          <a:blip r:embed="rId3"/>
          <a:srcRect l="24536" t="41166" r="25396" b="30777"/>
          <a:stretch/>
        </p:blipFill>
        <p:spPr>
          <a:xfrm>
            <a:off x="946689" y="1809500"/>
            <a:ext cx="5513435" cy="1931056"/>
          </a:xfrm>
          <a:prstGeom prst="rect">
            <a:avLst/>
          </a:prstGeom>
        </p:spPr>
      </p:pic>
      <p:pic>
        <p:nvPicPr>
          <p:cNvPr id="13" name="Picture 12">
            <a:extLst>
              <a:ext uri="{FF2B5EF4-FFF2-40B4-BE49-F238E27FC236}">
                <a16:creationId xmlns:a16="http://schemas.microsoft.com/office/drawing/2014/main" id="{4C2BDD9E-0704-7B47-8184-F732A5A9123F}"/>
              </a:ext>
            </a:extLst>
          </p:cNvPr>
          <p:cNvPicPr>
            <a:picLocks noChangeAspect="1"/>
          </p:cNvPicPr>
          <p:nvPr/>
        </p:nvPicPr>
        <p:blipFill rotWithShape="1">
          <a:blip r:embed="rId3"/>
          <a:srcRect l="26017" t="68409" r="25677" b="1666"/>
          <a:stretch/>
        </p:blipFill>
        <p:spPr>
          <a:xfrm>
            <a:off x="1048614" y="3874013"/>
            <a:ext cx="5513436" cy="2134712"/>
          </a:xfrm>
          <a:prstGeom prst="rect">
            <a:avLst/>
          </a:prstGeom>
        </p:spPr>
      </p:pic>
      <p:pic>
        <p:nvPicPr>
          <p:cNvPr id="12" name="Picture 11">
            <a:extLst>
              <a:ext uri="{FF2B5EF4-FFF2-40B4-BE49-F238E27FC236}">
                <a16:creationId xmlns:a16="http://schemas.microsoft.com/office/drawing/2014/main" id="{8A5456A9-E626-B749-8C5A-325D30340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073" y="2316870"/>
            <a:ext cx="1778927" cy="2134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ADD7E133-7F8F-AA46-ABAE-A8481F087DE6}"/>
              </a:ext>
            </a:extLst>
          </p:cNvPr>
          <p:cNvPicPr>
            <a:picLocks noChangeAspect="1"/>
          </p:cNvPicPr>
          <p:nvPr/>
        </p:nvPicPr>
        <p:blipFill>
          <a:blip r:embed="rId5"/>
          <a:stretch>
            <a:fillRect/>
          </a:stretch>
        </p:blipFill>
        <p:spPr>
          <a:xfrm>
            <a:off x="225667" y="243193"/>
            <a:ext cx="1057702" cy="579034"/>
          </a:xfrm>
          <a:prstGeom prst="rect">
            <a:avLst/>
          </a:prstGeom>
        </p:spPr>
      </p:pic>
    </p:spTree>
    <p:extLst>
      <p:ext uri="{BB962C8B-B14F-4D97-AF65-F5344CB8AC3E}">
        <p14:creationId xmlns:p14="http://schemas.microsoft.com/office/powerpoint/2010/main" val="4293644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extBox 9"/>
          <p:cNvSpPr txBox="1"/>
          <p:nvPr/>
        </p:nvSpPr>
        <p:spPr>
          <a:xfrm>
            <a:off x="1243706" y="586921"/>
            <a:ext cx="10358128" cy="1015663"/>
          </a:xfrm>
          <a:prstGeom prst="rect">
            <a:avLst/>
          </a:prstGeom>
          <a:noFill/>
        </p:spPr>
        <p:txBody>
          <a:bodyPr wrap="square" rtlCol="0">
            <a:spAutoFit/>
          </a:bodyPr>
          <a:lstStyle/>
          <a:p>
            <a:r>
              <a:rPr lang="en-US" sz="3600" dirty="0">
                <a:solidFill>
                  <a:srgbClr val="414142"/>
                </a:solidFill>
                <a:latin typeface="Arial" charset="0"/>
                <a:ea typeface="Arial" charset="0"/>
                <a:cs typeface="Arial" charset="0"/>
              </a:rPr>
              <a:t>SOGI 1 2 3 in Secondary Classrooms</a:t>
            </a:r>
          </a:p>
          <a:p>
            <a:r>
              <a:rPr lang="en-US" sz="2400" dirty="0">
                <a:solidFill>
                  <a:srgbClr val="414142"/>
                </a:solidFill>
                <a:latin typeface="Arial" charset="0"/>
                <a:ea typeface="Arial" charset="0"/>
                <a:cs typeface="Arial" charset="0"/>
              </a:rPr>
              <a:t>Example Lesson Plan Templates</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pic>
        <p:nvPicPr>
          <p:cNvPr id="12" name="Picture 11">
            <a:extLst>
              <a:ext uri="{FF2B5EF4-FFF2-40B4-BE49-F238E27FC236}">
                <a16:creationId xmlns:a16="http://schemas.microsoft.com/office/drawing/2014/main" id="{8A5456A9-E626-B749-8C5A-325D30340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2254" y="2239691"/>
            <a:ext cx="2215246" cy="2658295"/>
          </a:xfrm>
          <a:prstGeom prst="rect">
            <a:avLst/>
          </a:prstGeom>
        </p:spPr>
      </p:pic>
      <p:pic>
        <p:nvPicPr>
          <p:cNvPr id="3" name="Picture 2">
            <a:extLst>
              <a:ext uri="{FF2B5EF4-FFF2-40B4-BE49-F238E27FC236}">
                <a16:creationId xmlns:a16="http://schemas.microsoft.com/office/drawing/2014/main" id="{D17F1D3D-B9A7-0C4D-9613-CBD42F1390B2}"/>
              </a:ext>
            </a:extLst>
          </p:cNvPr>
          <p:cNvPicPr>
            <a:picLocks noChangeAspect="1"/>
          </p:cNvPicPr>
          <p:nvPr/>
        </p:nvPicPr>
        <p:blipFill rotWithShape="1">
          <a:blip r:embed="rId4"/>
          <a:srcRect l="25231" t="25671" r="25463" b="14446"/>
          <a:stretch/>
        </p:blipFill>
        <p:spPr>
          <a:xfrm>
            <a:off x="2936652" y="1544881"/>
            <a:ext cx="6090117" cy="4622917"/>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4C6C9E32-216E-7840-83E0-D87B633CFF1C}"/>
              </a:ext>
            </a:extLst>
          </p:cNvPr>
          <p:cNvPicPr>
            <a:picLocks noChangeAspect="1"/>
          </p:cNvPicPr>
          <p:nvPr/>
        </p:nvPicPr>
        <p:blipFill>
          <a:blip r:embed="rId5"/>
          <a:stretch>
            <a:fillRect/>
          </a:stretch>
        </p:blipFill>
        <p:spPr>
          <a:xfrm>
            <a:off x="225667" y="243192"/>
            <a:ext cx="1018040" cy="557321"/>
          </a:xfrm>
          <a:prstGeom prst="rect">
            <a:avLst/>
          </a:prstGeom>
        </p:spPr>
      </p:pic>
    </p:spTree>
    <p:extLst>
      <p:ext uri="{BB962C8B-B14F-4D97-AF65-F5344CB8AC3E}">
        <p14:creationId xmlns:p14="http://schemas.microsoft.com/office/powerpoint/2010/main" val="3290560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extBox 9"/>
          <p:cNvSpPr txBox="1"/>
          <p:nvPr/>
        </p:nvSpPr>
        <p:spPr>
          <a:xfrm>
            <a:off x="1091401" y="1124155"/>
            <a:ext cx="10358128" cy="646331"/>
          </a:xfrm>
          <a:prstGeom prst="rect">
            <a:avLst/>
          </a:prstGeom>
          <a:noFill/>
        </p:spPr>
        <p:txBody>
          <a:bodyPr wrap="square" rtlCol="0">
            <a:spAutoFit/>
          </a:bodyPr>
          <a:lstStyle/>
          <a:p>
            <a:r>
              <a:rPr lang="en-US" sz="3600" dirty="0">
                <a:solidFill>
                  <a:srgbClr val="414142"/>
                </a:solidFill>
                <a:latin typeface="Arial" charset="0"/>
                <a:ea typeface="Arial" charset="0"/>
                <a:cs typeface="Arial" charset="0"/>
              </a:rPr>
              <a:t>GSAs</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pic>
        <p:nvPicPr>
          <p:cNvPr id="12" name="Picture 11">
            <a:extLst>
              <a:ext uri="{FF2B5EF4-FFF2-40B4-BE49-F238E27FC236}">
                <a16:creationId xmlns:a16="http://schemas.microsoft.com/office/drawing/2014/main" id="{8A5456A9-E626-B749-8C5A-325D30340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2254" y="2239691"/>
            <a:ext cx="2215246" cy="2658295"/>
          </a:xfrm>
          <a:prstGeom prst="rect">
            <a:avLst/>
          </a:prstGeom>
        </p:spPr>
      </p:pic>
      <p:sp>
        <p:nvSpPr>
          <p:cNvPr id="3" name="TextBox 2">
            <a:extLst>
              <a:ext uri="{FF2B5EF4-FFF2-40B4-BE49-F238E27FC236}">
                <a16:creationId xmlns:a16="http://schemas.microsoft.com/office/drawing/2014/main" id="{5D1DD72C-F4D9-1541-A0EA-4C714335FBA2}"/>
              </a:ext>
            </a:extLst>
          </p:cNvPr>
          <p:cNvSpPr txBox="1"/>
          <p:nvPr/>
        </p:nvSpPr>
        <p:spPr>
          <a:xfrm>
            <a:off x="978380" y="2463800"/>
            <a:ext cx="7556020" cy="2123658"/>
          </a:xfrm>
          <a:prstGeom prst="rect">
            <a:avLst/>
          </a:prstGeom>
          <a:noFill/>
        </p:spPr>
        <p:txBody>
          <a:bodyPr wrap="square" rtlCol="0">
            <a:spAutoFit/>
          </a:bodyPr>
          <a:lstStyle/>
          <a:p>
            <a:r>
              <a:rPr lang="en-CA" sz="2200" dirty="0">
                <a:latin typeface="Arial" panose="020B0604020202020204" pitchFamily="34" charset="0"/>
                <a:cs typeface="Arial" panose="020B0604020202020204" pitchFamily="34" charset="0"/>
              </a:rPr>
              <a:t>GSA typically stands for Gender-Sexuality Alliance. There are many other names a school might use.</a:t>
            </a:r>
          </a:p>
          <a:p>
            <a:endParaRPr lang="en-CA"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GSAs are </a:t>
            </a:r>
            <a:r>
              <a:rPr lang="en-CA" sz="2200" dirty="0">
                <a:latin typeface="Arial" panose="020B0604020202020204" pitchFamily="34" charset="0"/>
                <a:cs typeface="Arial" panose="020B0604020202020204" pitchFamily="34" charset="0"/>
              </a:rPr>
              <a:t>peer support networks run by students and supported by school staff and promote a safe place for all students. </a:t>
            </a:r>
            <a:endParaRPr lang="en-US" sz="2200" dirty="0">
              <a:latin typeface="Arial" panose="020B0604020202020204" pitchFamily="34" charset="0"/>
              <a:cs typeface="Arial" panose="020B0604020202020204" pitchFamily="34" charset="0"/>
            </a:endParaRPr>
          </a:p>
        </p:txBody>
      </p:sp>
      <p:pic>
        <p:nvPicPr>
          <p:cNvPr id="9" name="Picture 8" descr="A picture containing drawing&#10;&#10;Description automatically generated">
            <a:extLst>
              <a:ext uri="{FF2B5EF4-FFF2-40B4-BE49-F238E27FC236}">
                <a16:creationId xmlns:a16="http://schemas.microsoft.com/office/drawing/2014/main" id="{D5919FAC-00CC-7C41-8283-3931B17771AE}"/>
              </a:ext>
            </a:extLst>
          </p:cNvPr>
          <p:cNvPicPr>
            <a:picLocks noChangeAspect="1"/>
          </p:cNvPicPr>
          <p:nvPr/>
        </p:nvPicPr>
        <p:blipFill>
          <a:blip r:embed="rId4"/>
          <a:stretch>
            <a:fillRect/>
          </a:stretch>
        </p:blipFill>
        <p:spPr>
          <a:xfrm>
            <a:off x="225666" y="243192"/>
            <a:ext cx="1731471" cy="947885"/>
          </a:xfrm>
          <a:prstGeom prst="rect">
            <a:avLst/>
          </a:prstGeom>
        </p:spPr>
      </p:pic>
    </p:spTree>
    <p:extLst>
      <p:ext uri="{BB962C8B-B14F-4D97-AF65-F5344CB8AC3E}">
        <p14:creationId xmlns:p14="http://schemas.microsoft.com/office/powerpoint/2010/main" val="2836429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489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extBox 9"/>
          <p:cNvSpPr txBox="1"/>
          <p:nvPr/>
        </p:nvSpPr>
        <p:spPr>
          <a:xfrm>
            <a:off x="924592" y="1657625"/>
            <a:ext cx="11213620" cy="646331"/>
          </a:xfrm>
          <a:prstGeom prst="rect">
            <a:avLst/>
          </a:prstGeom>
          <a:noFill/>
        </p:spPr>
        <p:txBody>
          <a:bodyPr wrap="square" rtlCol="0">
            <a:spAutoFit/>
          </a:bodyPr>
          <a:lstStyle/>
          <a:p>
            <a:r>
              <a:rPr lang="en-US" sz="3600" dirty="0">
                <a:solidFill>
                  <a:schemeClr val="tx1">
                    <a:lumMod val="75000"/>
                    <a:lumOff val="25000"/>
                  </a:schemeClr>
                </a:solidFill>
                <a:latin typeface="Arial" charset="0"/>
                <a:ea typeface="Arial" charset="0"/>
                <a:cs typeface="Arial" charset="0"/>
              </a:rPr>
              <a:t>SOGI 1 2 3 Parent Resource Videos</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sp>
        <p:nvSpPr>
          <p:cNvPr id="3" name="Rectangle 2"/>
          <p:cNvSpPr/>
          <p:nvPr/>
        </p:nvSpPr>
        <p:spPr>
          <a:xfrm>
            <a:off x="938039" y="2613634"/>
            <a:ext cx="8218661" cy="923330"/>
          </a:xfrm>
          <a:prstGeom prst="rect">
            <a:avLst/>
          </a:prstGeom>
        </p:spPr>
        <p:txBody>
          <a:bodyPr wrap="square">
            <a:spAutoFit/>
          </a:bodyPr>
          <a:lstStyle/>
          <a:p>
            <a:pPr>
              <a:spcBef>
                <a:spcPts val="600"/>
              </a:spcBef>
              <a:spcAft>
                <a:spcPts val="600"/>
              </a:spcAft>
            </a:pPr>
            <a:r>
              <a:rPr lang="en-US" sz="2200" dirty="0">
                <a:solidFill>
                  <a:schemeClr val="tx1">
                    <a:lumMod val="75000"/>
                    <a:lumOff val="25000"/>
                  </a:schemeClr>
                </a:solidFill>
                <a:latin typeface="Arial" charset="0"/>
                <a:ea typeface="Arial" charset="0"/>
                <a:cs typeface="Arial" charset="0"/>
                <a:hlinkClick r:id="rId3"/>
              </a:rPr>
              <a:t>Elementary Classrooms</a:t>
            </a:r>
            <a:endParaRPr lang="en-US" sz="2200" dirty="0">
              <a:solidFill>
                <a:schemeClr val="tx1">
                  <a:lumMod val="75000"/>
                  <a:lumOff val="25000"/>
                </a:schemeClr>
              </a:solidFill>
              <a:latin typeface="Arial" charset="0"/>
              <a:ea typeface="Arial" charset="0"/>
              <a:cs typeface="Arial" charset="0"/>
            </a:endParaRPr>
          </a:p>
          <a:p>
            <a:pPr>
              <a:spcBef>
                <a:spcPts val="600"/>
              </a:spcBef>
              <a:spcAft>
                <a:spcPts val="600"/>
              </a:spcAft>
            </a:pPr>
            <a:r>
              <a:rPr lang="en-US" sz="2200" dirty="0">
                <a:solidFill>
                  <a:schemeClr val="tx1">
                    <a:lumMod val="75000"/>
                    <a:lumOff val="25000"/>
                  </a:schemeClr>
                </a:solidFill>
                <a:latin typeface="Arial" charset="0"/>
                <a:ea typeface="Arial" charset="0"/>
                <a:cs typeface="Arial" charset="0"/>
                <a:hlinkClick r:id="rId4"/>
              </a:rPr>
              <a:t>Secondary Classrooms</a:t>
            </a:r>
            <a:endParaRPr lang="en-US" sz="2200" dirty="0">
              <a:solidFill>
                <a:schemeClr val="tx1">
                  <a:lumMod val="75000"/>
                  <a:lumOff val="25000"/>
                </a:schemeClr>
              </a:solidFill>
              <a:latin typeface="Arial" charset="0"/>
              <a:ea typeface="Arial" charset="0"/>
              <a:cs typeface="Arial" charset="0"/>
            </a:endParaRPr>
          </a:p>
        </p:txBody>
      </p:sp>
      <p:sp>
        <p:nvSpPr>
          <p:cNvPr id="12" name="Chevron 11"/>
          <p:cNvSpPr/>
          <p:nvPr/>
        </p:nvSpPr>
        <p:spPr>
          <a:xfrm>
            <a:off x="9613900" y="2888245"/>
            <a:ext cx="1375229" cy="2155371"/>
          </a:xfrm>
          <a:prstGeom prst="chevron">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8" descr="A picture containing drawing&#10;&#10;Description automatically generated">
            <a:extLst>
              <a:ext uri="{FF2B5EF4-FFF2-40B4-BE49-F238E27FC236}">
                <a16:creationId xmlns:a16="http://schemas.microsoft.com/office/drawing/2014/main" id="{4F34D037-D86E-2849-9777-6F027779F7B2}"/>
              </a:ext>
            </a:extLst>
          </p:cNvPr>
          <p:cNvPicPr>
            <a:picLocks noChangeAspect="1"/>
          </p:cNvPicPr>
          <p:nvPr/>
        </p:nvPicPr>
        <p:blipFill>
          <a:blip r:embed="rId5"/>
          <a:stretch>
            <a:fillRect/>
          </a:stretch>
        </p:blipFill>
        <p:spPr>
          <a:xfrm>
            <a:off x="225666" y="243192"/>
            <a:ext cx="1731471" cy="947885"/>
          </a:xfrm>
          <a:prstGeom prst="rect">
            <a:avLst/>
          </a:prstGeom>
        </p:spPr>
      </p:pic>
    </p:spTree>
    <p:extLst>
      <p:ext uri="{BB962C8B-B14F-4D97-AF65-F5344CB8AC3E}">
        <p14:creationId xmlns:p14="http://schemas.microsoft.com/office/powerpoint/2010/main" val="3733610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 name="TextBox 6"/>
          <p:cNvSpPr txBox="1"/>
          <p:nvPr/>
        </p:nvSpPr>
        <p:spPr>
          <a:xfrm>
            <a:off x="606565" y="3042997"/>
            <a:ext cx="7599122" cy="1446550"/>
          </a:xfrm>
          <a:prstGeom prst="rect">
            <a:avLst/>
          </a:prstGeom>
          <a:noFill/>
        </p:spPr>
        <p:txBody>
          <a:bodyPr wrap="square" rtlCol="0">
            <a:spAutoFit/>
          </a:bodyPr>
          <a:lstStyle/>
          <a:p>
            <a:r>
              <a:rPr lang="en-CA" sz="2200" b="1" dirty="0">
                <a:latin typeface="Arial" panose="020B0604020202020204" pitchFamily="34" charset="0"/>
                <a:cs typeface="Arial" panose="020B0604020202020204" pitchFamily="34" charset="0"/>
              </a:rPr>
              <a:t>Share the values of acceptance and respect </a:t>
            </a:r>
          </a:p>
          <a:p>
            <a:r>
              <a:rPr lang="en-CA" sz="2200" dirty="0">
                <a:latin typeface="Arial" panose="020B0604020202020204" pitchFamily="34" charset="0"/>
                <a:cs typeface="Arial" panose="020B0604020202020204" pitchFamily="34" charset="0"/>
              </a:rPr>
              <a:t>Be curious and learn about SOGI topics with your child</a:t>
            </a:r>
          </a:p>
          <a:p>
            <a:r>
              <a:rPr lang="en-CA" sz="2200" dirty="0">
                <a:latin typeface="Arial" panose="020B0604020202020204" pitchFamily="34" charset="0"/>
                <a:cs typeface="Arial" panose="020B0604020202020204" pitchFamily="34" charset="0"/>
              </a:rPr>
              <a:t>Open up the conversation</a:t>
            </a:r>
          </a:p>
          <a:p>
            <a:r>
              <a:rPr lang="en-CA" sz="2200" dirty="0">
                <a:latin typeface="Arial" panose="020B0604020202020204" pitchFamily="34" charset="0"/>
                <a:cs typeface="Arial" panose="020B0604020202020204" pitchFamily="34" charset="0"/>
              </a:rPr>
              <a:t>Talk to your child’s teacher </a:t>
            </a:r>
          </a:p>
        </p:txBody>
      </p:sp>
      <p:sp>
        <p:nvSpPr>
          <p:cNvPr id="10" name="TextBox 9"/>
          <p:cNvSpPr txBox="1"/>
          <p:nvPr/>
        </p:nvSpPr>
        <p:spPr>
          <a:xfrm>
            <a:off x="606565" y="2185734"/>
            <a:ext cx="10421923" cy="646331"/>
          </a:xfrm>
          <a:prstGeom prst="rect">
            <a:avLst/>
          </a:prstGeom>
          <a:noFill/>
        </p:spPr>
        <p:txBody>
          <a:bodyPr wrap="square" rtlCol="0">
            <a:spAutoFit/>
          </a:bodyPr>
          <a:lstStyle/>
          <a:p>
            <a:r>
              <a:rPr lang="en-US" sz="3600" dirty="0">
                <a:solidFill>
                  <a:srgbClr val="414142"/>
                </a:solidFill>
                <a:latin typeface="Arial" charset="0"/>
                <a:cs typeface="Arial" charset="0"/>
              </a:rPr>
              <a:t>What Can You Do at Home?</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pic>
        <p:nvPicPr>
          <p:cNvPr id="5" name="Picture 4" descr="Graphical user interface, text&#10;&#10;Description automatically generated">
            <a:extLst>
              <a:ext uri="{FF2B5EF4-FFF2-40B4-BE49-F238E27FC236}">
                <a16:creationId xmlns:a16="http://schemas.microsoft.com/office/drawing/2014/main" id="{20831DBB-206E-FF45-94C6-9754D5660FA2}"/>
              </a:ext>
            </a:extLst>
          </p:cNvPr>
          <p:cNvPicPr>
            <a:picLocks noChangeAspect="1"/>
          </p:cNvPicPr>
          <p:nvPr/>
        </p:nvPicPr>
        <p:blipFill rotWithShape="1">
          <a:blip r:embed="rId3"/>
          <a:srcRect t="1303" b="1303"/>
          <a:stretch/>
        </p:blipFill>
        <p:spPr>
          <a:xfrm>
            <a:off x="8205687" y="3409165"/>
            <a:ext cx="3645074" cy="274242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E248F4B4-13C3-044F-838F-41F03A88740C}"/>
              </a:ext>
            </a:extLst>
          </p:cNvPr>
          <p:cNvPicPr>
            <a:picLocks noChangeAspect="1"/>
          </p:cNvPicPr>
          <p:nvPr/>
        </p:nvPicPr>
        <p:blipFill>
          <a:blip r:embed="rId4"/>
          <a:stretch>
            <a:fillRect/>
          </a:stretch>
        </p:blipFill>
        <p:spPr>
          <a:xfrm>
            <a:off x="225666" y="243192"/>
            <a:ext cx="1731471" cy="947885"/>
          </a:xfrm>
          <a:prstGeom prst="rect">
            <a:avLst/>
          </a:prstGeom>
        </p:spPr>
      </p:pic>
      <p:pic>
        <p:nvPicPr>
          <p:cNvPr id="12" name="Picture 11" descr="Text&#10;&#10;Description automatically generated">
            <a:extLst>
              <a:ext uri="{FF2B5EF4-FFF2-40B4-BE49-F238E27FC236}">
                <a16:creationId xmlns:a16="http://schemas.microsoft.com/office/drawing/2014/main" id="{70E1AB51-7D62-746F-DFC9-F5AEB87D0672}"/>
              </a:ext>
            </a:extLst>
          </p:cNvPr>
          <p:cNvPicPr>
            <a:picLocks noChangeAspect="1"/>
          </p:cNvPicPr>
          <p:nvPr/>
        </p:nvPicPr>
        <p:blipFill rotWithShape="1">
          <a:blip r:embed="rId5"/>
          <a:srcRect t="1303" b="1303"/>
          <a:stretch/>
        </p:blipFill>
        <p:spPr>
          <a:xfrm>
            <a:off x="8205686" y="604356"/>
            <a:ext cx="3645074" cy="2742421"/>
          </a:xfrm>
          <a:prstGeom prst="rect">
            <a:avLst/>
          </a:prstGeom>
        </p:spPr>
      </p:pic>
    </p:spTree>
    <p:extLst>
      <p:ext uri="{BB962C8B-B14F-4D97-AF65-F5344CB8AC3E}">
        <p14:creationId xmlns:p14="http://schemas.microsoft.com/office/powerpoint/2010/main" val="2288320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 name="TextBox 6"/>
          <p:cNvSpPr txBox="1"/>
          <p:nvPr/>
        </p:nvSpPr>
        <p:spPr>
          <a:xfrm>
            <a:off x="606564" y="3042997"/>
            <a:ext cx="9154123" cy="1446550"/>
          </a:xfrm>
          <a:prstGeom prst="rect">
            <a:avLst/>
          </a:prstGeom>
          <a:noFill/>
        </p:spPr>
        <p:txBody>
          <a:bodyPr wrap="square" rtlCol="0">
            <a:spAutoFit/>
          </a:bodyPr>
          <a:lstStyle/>
          <a:p>
            <a:pPr marL="342900" indent="-342900">
              <a:buFont typeface="Arial" panose="020B0604020202020204" pitchFamily="34" charset="0"/>
              <a:buChar char="•"/>
            </a:pPr>
            <a:r>
              <a:rPr lang="en-CA" sz="2200" dirty="0">
                <a:latin typeface="Arial" panose="020B0604020202020204" pitchFamily="34" charset="0"/>
                <a:cs typeface="Arial" panose="020B0604020202020204" pitchFamily="34" charset="0"/>
              </a:rPr>
              <a:t>If your child comes out (or you think they might)</a:t>
            </a:r>
          </a:p>
          <a:p>
            <a:pPr marL="342900" indent="-342900">
              <a:buFont typeface="Arial" panose="020B0604020202020204" pitchFamily="34" charset="0"/>
              <a:buChar char="•"/>
            </a:pPr>
            <a:r>
              <a:rPr lang="en-CA" sz="2200" dirty="0">
                <a:latin typeface="Arial" panose="020B0604020202020204" pitchFamily="34" charset="0"/>
                <a:cs typeface="Arial" panose="020B0604020202020204" pitchFamily="34" charset="0"/>
              </a:rPr>
              <a:t>If your child has questions about others’ gender or sexuality</a:t>
            </a:r>
          </a:p>
          <a:p>
            <a:endParaRPr lang="en-CA"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200" dirty="0">
                <a:latin typeface="Arial" panose="020B0604020202020204" pitchFamily="34" charset="0"/>
                <a:cs typeface="Arial" panose="020B0604020202020204" pitchFamily="34" charset="0"/>
              </a:rPr>
              <a:t>Community resources: PFLAG, Trans Care BC, youth support groups</a:t>
            </a:r>
          </a:p>
        </p:txBody>
      </p:sp>
      <p:sp>
        <p:nvSpPr>
          <p:cNvPr id="10" name="TextBox 9"/>
          <p:cNvSpPr txBox="1"/>
          <p:nvPr/>
        </p:nvSpPr>
        <p:spPr>
          <a:xfrm>
            <a:off x="606565" y="2185734"/>
            <a:ext cx="10421923" cy="646331"/>
          </a:xfrm>
          <a:prstGeom prst="rect">
            <a:avLst/>
          </a:prstGeom>
          <a:noFill/>
        </p:spPr>
        <p:txBody>
          <a:bodyPr wrap="square" rtlCol="0">
            <a:spAutoFit/>
          </a:bodyPr>
          <a:lstStyle/>
          <a:p>
            <a:r>
              <a:rPr lang="en-US" sz="3600" dirty="0">
                <a:solidFill>
                  <a:srgbClr val="414142"/>
                </a:solidFill>
                <a:latin typeface="Arial" charset="0"/>
                <a:cs typeface="Arial" charset="0"/>
              </a:rPr>
              <a:t>What Can You Do at Home?</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pic>
        <p:nvPicPr>
          <p:cNvPr id="9" name="Picture 8" descr="A picture containing drawing&#10;&#10;Description automatically generated">
            <a:extLst>
              <a:ext uri="{FF2B5EF4-FFF2-40B4-BE49-F238E27FC236}">
                <a16:creationId xmlns:a16="http://schemas.microsoft.com/office/drawing/2014/main" id="{E248F4B4-13C3-044F-838F-41F03A88740C}"/>
              </a:ext>
            </a:extLst>
          </p:cNvPr>
          <p:cNvPicPr>
            <a:picLocks noChangeAspect="1"/>
          </p:cNvPicPr>
          <p:nvPr/>
        </p:nvPicPr>
        <p:blipFill>
          <a:blip r:embed="rId3"/>
          <a:stretch>
            <a:fillRect/>
          </a:stretch>
        </p:blipFill>
        <p:spPr>
          <a:xfrm>
            <a:off x="225666" y="243192"/>
            <a:ext cx="1731471" cy="947885"/>
          </a:xfrm>
          <a:prstGeom prst="rect">
            <a:avLst/>
          </a:prstGeom>
        </p:spPr>
      </p:pic>
    </p:spTree>
    <p:extLst>
      <p:ext uri="{BB962C8B-B14F-4D97-AF65-F5344CB8AC3E}">
        <p14:creationId xmlns:p14="http://schemas.microsoft.com/office/powerpoint/2010/main" val="609526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5C5E-6C67-004D-A935-3253301E120A}"/>
              </a:ext>
            </a:extLst>
          </p:cNvPr>
          <p:cNvSpPr>
            <a:spLocks noGrp="1"/>
          </p:cNvSpPr>
          <p:nvPr>
            <p:ph type="title"/>
          </p:nvPr>
        </p:nvSpPr>
        <p:spPr>
          <a:xfrm>
            <a:off x="692727" y="779157"/>
            <a:ext cx="9961179" cy="680475"/>
          </a:xfrm>
        </p:spPr>
        <p:txBody>
          <a:bodyPr>
            <a:normAutofit fontScale="90000"/>
          </a:bodyPr>
          <a:lstStyle/>
          <a:p>
            <a:r>
              <a:rPr lang="en-US" b="1" dirty="0">
                <a:latin typeface="+mn-lt"/>
              </a:rPr>
              <a:t>ARC Foundation and SOGI 1 2 3</a:t>
            </a:r>
          </a:p>
        </p:txBody>
      </p:sp>
      <p:pic>
        <p:nvPicPr>
          <p:cNvPr id="5" name="Picture 4">
            <a:extLst>
              <a:ext uri="{FF2B5EF4-FFF2-40B4-BE49-F238E27FC236}">
                <a16:creationId xmlns:a16="http://schemas.microsoft.com/office/drawing/2014/main" id="{35315595-E327-354F-9094-2A1322BBD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9704" y="6079544"/>
            <a:ext cx="713054" cy="774377"/>
          </a:xfrm>
          <a:prstGeom prst="rect">
            <a:avLst/>
          </a:prstGeom>
        </p:spPr>
      </p:pic>
      <p:sp>
        <p:nvSpPr>
          <p:cNvPr id="6" name="Rectangle 5">
            <a:extLst>
              <a:ext uri="{FF2B5EF4-FFF2-40B4-BE49-F238E27FC236}">
                <a16:creationId xmlns:a16="http://schemas.microsoft.com/office/drawing/2014/main" id="{C1BF9022-2CCD-F34A-9833-6F002D2C8962}"/>
              </a:ext>
            </a:extLst>
          </p:cNvPr>
          <p:cNvSpPr/>
          <p:nvPr/>
        </p:nvSpPr>
        <p:spPr>
          <a:xfrm>
            <a:off x="0" y="6078843"/>
            <a:ext cx="10653906" cy="781847"/>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8" name="TextBox 7">
            <a:extLst>
              <a:ext uri="{FF2B5EF4-FFF2-40B4-BE49-F238E27FC236}">
                <a16:creationId xmlns:a16="http://schemas.microsoft.com/office/drawing/2014/main" id="{135C89B9-2579-444B-978A-54C62E738384}"/>
              </a:ext>
            </a:extLst>
          </p:cNvPr>
          <p:cNvSpPr txBox="1"/>
          <p:nvPr/>
        </p:nvSpPr>
        <p:spPr>
          <a:xfrm>
            <a:off x="1447" y="6282067"/>
            <a:ext cx="3559172" cy="369332"/>
          </a:xfrm>
          <a:prstGeom prst="rect">
            <a:avLst/>
          </a:prstGeom>
          <a:noFill/>
        </p:spPr>
        <p:txBody>
          <a:bodyPr wrap="square" rtlCol="0">
            <a:spAutoFit/>
          </a:bodyPr>
          <a:lstStyle/>
          <a:p>
            <a:pPr algn="ctr"/>
            <a:r>
              <a:rPr lang="en-US" spc="100" dirty="0" err="1">
                <a:solidFill>
                  <a:schemeClr val="bg1"/>
                </a:solidFill>
                <a:latin typeface="Arial" charset="0"/>
                <a:ea typeface="Arial" charset="0"/>
                <a:cs typeface="Arial" charset="0"/>
              </a:rPr>
              <a:t>SOGIeducation.org</a:t>
            </a:r>
            <a:endParaRPr lang="en-US" spc="100" dirty="0">
              <a:solidFill>
                <a:schemeClr val="bg1"/>
              </a:solidFill>
              <a:latin typeface="Arial" charset="0"/>
              <a:ea typeface="Arial" charset="0"/>
              <a:cs typeface="Arial" charset="0"/>
            </a:endParaRPr>
          </a:p>
        </p:txBody>
      </p:sp>
      <p:pic>
        <p:nvPicPr>
          <p:cNvPr id="11" name="Picture 10">
            <a:extLst>
              <a:ext uri="{FF2B5EF4-FFF2-40B4-BE49-F238E27FC236}">
                <a16:creationId xmlns:a16="http://schemas.microsoft.com/office/drawing/2014/main" id="{EA0EC6B6-FE48-5447-8456-74E9FA19F010}"/>
              </a:ext>
            </a:extLst>
          </p:cNvPr>
          <p:cNvPicPr>
            <a:picLocks noChangeAspect="1"/>
          </p:cNvPicPr>
          <p:nvPr/>
        </p:nvPicPr>
        <p:blipFill>
          <a:blip r:embed="rId4"/>
          <a:stretch>
            <a:fillRect/>
          </a:stretch>
        </p:blipFill>
        <p:spPr>
          <a:xfrm>
            <a:off x="10737034" y="6113362"/>
            <a:ext cx="674792" cy="690394"/>
          </a:xfrm>
          <a:prstGeom prst="rect">
            <a:avLst/>
          </a:prstGeom>
        </p:spPr>
      </p:pic>
      <p:pic>
        <p:nvPicPr>
          <p:cNvPr id="15" name="Picture 14">
            <a:extLst>
              <a:ext uri="{FF2B5EF4-FFF2-40B4-BE49-F238E27FC236}">
                <a16:creationId xmlns:a16="http://schemas.microsoft.com/office/drawing/2014/main" id="{84307BA6-FE3E-9E47-8290-D984FEFCB976}"/>
              </a:ext>
            </a:extLst>
          </p:cNvPr>
          <p:cNvPicPr>
            <a:picLocks noChangeAspect="1"/>
          </p:cNvPicPr>
          <p:nvPr/>
        </p:nvPicPr>
        <p:blipFill rotWithShape="1">
          <a:blip r:embed="rId3">
            <a:extLst>
              <a:ext uri="{28A0092B-C50C-407E-A947-70E740481C1C}">
                <a14:useLocalDpi xmlns:a14="http://schemas.microsoft.com/office/drawing/2010/main" val="0"/>
              </a:ext>
            </a:extLst>
          </a:blip>
          <a:srcRect l="-609" r="1" b="84252"/>
          <a:stretch/>
        </p:blipFill>
        <p:spPr>
          <a:xfrm rot="10800000">
            <a:off x="10515861" y="-1217"/>
            <a:ext cx="1686897" cy="286755"/>
          </a:xfrm>
          <a:prstGeom prst="rect">
            <a:avLst/>
          </a:prstGeom>
        </p:spPr>
      </p:pic>
      <p:sp>
        <p:nvSpPr>
          <p:cNvPr id="17" name="Rectangle 16">
            <a:extLst>
              <a:ext uri="{FF2B5EF4-FFF2-40B4-BE49-F238E27FC236}">
                <a16:creationId xmlns:a16="http://schemas.microsoft.com/office/drawing/2014/main" id="{61178DC1-EC4B-0441-BF7E-4E6425797435}"/>
              </a:ext>
            </a:extLst>
          </p:cNvPr>
          <p:cNvSpPr/>
          <p:nvPr/>
        </p:nvSpPr>
        <p:spPr>
          <a:xfrm>
            <a:off x="-2" y="-2153"/>
            <a:ext cx="10515863" cy="286757"/>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pic>
        <p:nvPicPr>
          <p:cNvPr id="19" name="Picture 18">
            <a:extLst>
              <a:ext uri="{FF2B5EF4-FFF2-40B4-BE49-F238E27FC236}">
                <a16:creationId xmlns:a16="http://schemas.microsoft.com/office/drawing/2014/main" id="{A6E2F204-47AD-8546-8A61-2040B07812CB}"/>
              </a:ext>
            </a:extLst>
          </p:cNvPr>
          <p:cNvPicPr>
            <a:picLocks noChangeAspect="1"/>
          </p:cNvPicPr>
          <p:nvPr/>
        </p:nvPicPr>
        <p:blipFill rotWithShape="1">
          <a:blip r:embed="rId5"/>
          <a:srcRect t="6372" b="25237"/>
          <a:stretch/>
        </p:blipFill>
        <p:spPr>
          <a:xfrm>
            <a:off x="836477" y="2223247"/>
            <a:ext cx="9405936" cy="3316703"/>
          </a:xfrm>
          <a:prstGeom prst="rect">
            <a:avLst/>
          </a:prstGeom>
        </p:spPr>
      </p:pic>
    </p:spTree>
    <p:extLst>
      <p:ext uri="{BB962C8B-B14F-4D97-AF65-F5344CB8AC3E}">
        <p14:creationId xmlns:p14="http://schemas.microsoft.com/office/powerpoint/2010/main" val="407878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2069471"/>
            <a:ext cx="12192000" cy="2771775"/>
          </a:xfrm>
          <a:prstGeom prst="rect">
            <a:avLst/>
          </a:prstGeom>
          <a:solidFill>
            <a:srgbClr val="489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 name="TextBox 6"/>
          <p:cNvSpPr txBox="1"/>
          <p:nvPr/>
        </p:nvSpPr>
        <p:spPr>
          <a:xfrm>
            <a:off x="621853" y="2165324"/>
            <a:ext cx="10793549" cy="2733056"/>
          </a:xfrm>
          <a:prstGeom prst="rect">
            <a:avLst/>
          </a:prstGeom>
          <a:noFill/>
        </p:spPr>
        <p:txBody>
          <a:bodyPr wrap="square" rtlCol="0">
            <a:spAutoFit/>
          </a:bodyPr>
          <a:lstStyle/>
          <a:p>
            <a:pPr marL="457200" marR="0" lvl="0" indent="-457200" algn="ctr" defTabSz="914400" eaLnBrk="1" fontAlgn="auto" latinLnBrk="0" hangingPunct="1">
              <a:lnSpc>
                <a:spcPct val="110000"/>
              </a:lnSpc>
              <a:spcBef>
                <a:spcPts val="0"/>
              </a:spcBef>
              <a:spcAft>
                <a:spcPts val="0"/>
              </a:spcAft>
              <a:buClrTx/>
              <a:buSzTx/>
              <a:buFontTx/>
              <a:buNone/>
              <a:tabLst/>
              <a:defRPr/>
            </a:pPr>
            <a:r>
              <a:rPr lang="en-US" sz="4000" dirty="0">
                <a:solidFill>
                  <a:srgbClr val="414142"/>
                </a:solidFill>
                <a:latin typeface="Arial" charset="0"/>
                <a:ea typeface="Arial" charset="0"/>
                <a:cs typeface="Arial" charset="0"/>
              </a:rPr>
              <a:t>Kids have questions.</a:t>
            </a:r>
          </a:p>
          <a:p>
            <a:pPr marL="457200" marR="0" lvl="0" indent="-457200" algn="ctr" defTabSz="914400" eaLnBrk="1" fontAlgn="auto" latinLnBrk="0" hangingPunct="1">
              <a:lnSpc>
                <a:spcPct val="110000"/>
              </a:lnSpc>
              <a:spcBef>
                <a:spcPts val="0"/>
              </a:spcBef>
              <a:spcAft>
                <a:spcPts val="0"/>
              </a:spcAft>
              <a:buClrTx/>
              <a:buSzTx/>
              <a:buFontTx/>
              <a:buNone/>
              <a:tabLst/>
              <a:defRPr/>
            </a:pPr>
            <a:r>
              <a:rPr lang="en-US" sz="4000" dirty="0">
                <a:solidFill>
                  <a:srgbClr val="414142"/>
                </a:solidFill>
                <a:latin typeface="Arial" charset="0"/>
                <a:ea typeface="Arial" charset="0"/>
                <a:cs typeface="Arial" charset="0"/>
              </a:rPr>
              <a:t>Be curious together.</a:t>
            </a:r>
          </a:p>
          <a:p>
            <a:pPr marL="457200" marR="0" lvl="0" indent="-457200" algn="ctr" defTabSz="914400" eaLnBrk="1" fontAlgn="auto" latinLnBrk="0" hangingPunct="1">
              <a:lnSpc>
                <a:spcPct val="110000"/>
              </a:lnSpc>
              <a:spcBef>
                <a:spcPts val="0"/>
              </a:spcBef>
              <a:spcAft>
                <a:spcPts val="0"/>
              </a:spcAft>
              <a:buClrTx/>
              <a:buSzTx/>
              <a:buFontTx/>
              <a:buNone/>
              <a:tabLst/>
              <a:defRPr/>
            </a:pPr>
            <a:endParaRPr lang="en-US" sz="2600" dirty="0">
              <a:solidFill>
                <a:schemeClr val="bg1"/>
              </a:solidFill>
              <a:latin typeface="Arial" charset="0"/>
              <a:ea typeface="Arial" charset="0"/>
              <a:cs typeface="Arial" charset="0"/>
            </a:endParaRPr>
          </a:p>
          <a:p>
            <a:pPr marL="457200" marR="0" lvl="0" indent="-457200" algn="ctr" defTabSz="914400" eaLnBrk="1" fontAlgn="auto" latinLnBrk="0" hangingPunct="1">
              <a:lnSpc>
                <a:spcPct val="110000"/>
              </a:lnSpc>
              <a:spcBef>
                <a:spcPts val="0"/>
              </a:spcBef>
              <a:spcAft>
                <a:spcPts val="0"/>
              </a:spcAft>
              <a:buClrTx/>
              <a:buSzTx/>
              <a:buFontTx/>
              <a:buNone/>
              <a:tabLst/>
              <a:defRPr/>
            </a:pPr>
            <a:r>
              <a:rPr lang="en-US" sz="5000" dirty="0">
                <a:solidFill>
                  <a:schemeClr val="bg1"/>
                </a:solidFill>
                <a:latin typeface="Arial" charset="0"/>
                <a:ea typeface="Arial" charset="0"/>
                <a:cs typeface="Arial" charset="0"/>
              </a:rPr>
              <a:t>Visit </a:t>
            </a:r>
            <a:r>
              <a:rPr lang="en-US" sz="5000" dirty="0" err="1">
                <a:solidFill>
                  <a:schemeClr val="bg1"/>
                </a:solidFill>
                <a:latin typeface="Arial" charset="0"/>
                <a:ea typeface="Arial" charset="0"/>
                <a:cs typeface="Arial" charset="0"/>
              </a:rPr>
              <a:t>SOGIeducation.org</a:t>
            </a:r>
            <a:r>
              <a:rPr lang="en-US" sz="5000" dirty="0">
                <a:solidFill>
                  <a:schemeClr val="bg1"/>
                </a:solidFill>
                <a:latin typeface="Arial" charset="0"/>
                <a:ea typeface="Arial" charset="0"/>
                <a:cs typeface="Arial" charset="0"/>
              </a:rPr>
              <a:t>/parents</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sp>
        <p:nvSpPr>
          <p:cNvPr id="9" name="TextBox 8">
            <a:extLst>
              <a:ext uri="{FF2B5EF4-FFF2-40B4-BE49-F238E27FC236}">
                <a16:creationId xmlns:a16="http://schemas.microsoft.com/office/drawing/2014/main" id="{ADB48AE3-A9ED-EB4E-8F51-64458D242B2A}"/>
              </a:ext>
            </a:extLst>
          </p:cNvPr>
          <p:cNvSpPr txBox="1"/>
          <p:nvPr/>
        </p:nvSpPr>
        <p:spPr>
          <a:xfrm>
            <a:off x="2446864" y="786230"/>
            <a:ext cx="10421923" cy="646331"/>
          </a:xfrm>
          <a:prstGeom prst="rect">
            <a:avLst/>
          </a:prstGeom>
          <a:noFill/>
        </p:spPr>
        <p:txBody>
          <a:bodyPr wrap="square" rtlCol="0">
            <a:spAutoFit/>
          </a:bodyPr>
          <a:lstStyle/>
          <a:p>
            <a:r>
              <a:rPr lang="en-US" sz="3600" dirty="0">
                <a:solidFill>
                  <a:srgbClr val="414142"/>
                </a:solidFill>
                <a:latin typeface="Arial" charset="0"/>
                <a:cs typeface="Arial" charset="0"/>
              </a:rPr>
              <a:t>What Can You Do at Home?</a:t>
            </a:r>
          </a:p>
        </p:txBody>
      </p:sp>
      <p:pic>
        <p:nvPicPr>
          <p:cNvPr id="10" name="Picture 9" descr="A picture containing drawing&#10;&#10;Description automatically generated">
            <a:extLst>
              <a:ext uri="{FF2B5EF4-FFF2-40B4-BE49-F238E27FC236}">
                <a16:creationId xmlns:a16="http://schemas.microsoft.com/office/drawing/2014/main" id="{CC0FB049-FDCD-804A-A2B0-3974B8E3CA2A}"/>
              </a:ext>
            </a:extLst>
          </p:cNvPr>
          <p:cNvPicPr>
            <a:picLocks noChangeAspect="1"/>
          </p:cNvPicPr>
          <p:nvPr/>
        </p:nvPicPr>
        <p:blipFill>
          <a:blip r:embed="rId3"/>
          <a:stretch>
            <a:fillRect/>
          </a:stretch>
        </p:blipFill>
        <p:spPr>
          <a:xfrm>
            <a:off x="225666" y="243192"/>
            <a:ext cx="1731471" cy="947885"/>
          </a:xfrm>
          <a:prstGeom prst="rect">
            <a:avLst/>
          </a:prstGeom>
        </p:spPr>
      </p:pic>
    </p:spTree>
    <p:extLst>
      <p:ext uri="{BB962C8B-B14F-4D97-AF65-F5344CB8AC3E}">
        <p14:creationId xmlns:p14="http://schemas.microsoft.com/office/powerpoint/2010/main" val="1688912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grpSp>
        <p:nvGrpSpPr>
          <p:cNvPr id="14" name="Group 13">
            <a:extLst>
              <a:ext uri="{FF2B5EF4-FFF2-40B4-BE49-F238E27FC236}">
                <a16:creationId xmlns:a16="http://schemas.microsoft.com/office/drawing/2014/main" id="{0B6FFA59-AD8B-E54C-AF82-97722E492349}"/>
              </a:ext>
            </a:extLst>
          </p:cNvPr>
          <p:cNvGrpSpPr/>
          <p:nvPr/>
        </p:nvGrpSpPr>
        <p:grpSpPr>
          <a:xfrm>
            <a:off x="429449" y="3790864"/>
            <a:ext cx="8467497" cy="1385322"/>
            <a:chOff x="265326" y="3355123"/>
            <a:chExt cx="8467497" cy="1385322"/>
          </a:xfrm>
        </p:grpSpPr>
        <p:pic>
          <p:nvPicPr>
            <p:cNvPr id="10" name="Picture 9">
              <a:extLst>
                <a:ext uri="{FF2B5EF4-FFF2-40B4-BE49-F238E27FC236}">
                  <a16:creationId xmlns:a16="http://schemas.microsoft.com/office/drawing/2014/main" id="{BACCF285-5FF2-EE49-8072-148F320BA623}"/>
                </a:ext>
              </a:extLst>
            </p:cNvPr>
            <p:cNvPicPr/>
            <p:nvPr/>
          </p:nvPicPr>
          <p:blipFill>
            <a:blip r:embed="rId3">
              <a:extLst>
                <a:ext uri="{28A0092B-C50C-407E-A947-70E740481C1C}">
                  <a14:useLocalDpi xmlns:a14="http://schemas.microsoft.com/office/drawing/2010/main" val="0"/>
                </a:ext>
              </a:extLst>
            </a:blip>
            <a:stretch>
              <a:fillRect/>
            </a:stretch>
          </p:blipFill>
          <p:spPr>
            <a:xfrm>
              <a:off x="265326" y="3355123"/>
              <a:ext cx="4212889" cy="1088061"/>
            </a:xfrm>
            <a:prstGeom prst="rect">
              <a:avLst/>
            </a:prstGeom>
          </p:spPr>
        </p:pic>
        <p:pic>
          <p:nvPicPr>
            <p:cNvPr id="12" name="Picture 11">
              <a:extLst>
                <a:ext uri="{FF2B5EF4-FFF2-40B4-BE49-F238E27FC236}">
                  <a16:creationId xmlns:a16="http://schemas.microsoft.com/office/drawing/2014/main" id="{096DAB43-397F-9C45-A263-A7B5D3841041}"/>
                </a:ext>
              </a:extLst>
            </p:cNvPr>
            <p:cNvPicPr/>
            <p:nvPr/>
          </p:nvPicPr>
          <p:blipFill>
            <a:blip r:embed="rId4">
              <a:extLst>
                <a:ext uri="{28A0092B-C50C-407E-A947-70E740481C1C}">
                  <a14:useLocalDpi xmlns:a14="http://schemas.microsoft.com/office/drawing/2010/main" val="0"/>
                </a:ext>
              </a:extLst>
            </a:blip>
            <a:stretch>
              <a:fillRect/>
            </a:stretch>
          </p:blipFill>
          <p:spPr>
            <a:xfrm>
              <a:off x="5165980" y="3487690"/>
              <a:ext cx="3566843" cy="1252755"/>
            </a:xfrm>
            <a:prstGeom prst="rect">
              <a:avLst/>
            </a:prstGeom>
          </p:spPr>
        </p:pic>
      </p:grpSp>
      <p:sp>
        <p:nvSpPr>
          <p:cNvPr id="6" name="TextBox 5">
            <a:extLst>
              <a:ext uri="{FF2B5EF4-FFF2-40B4-BE49-F238E27FC236}">
                <a16:creationId xmlns:a16="http://schemas.microsoft.com/office/drawing/2014/main" id="{9BE5EF66-8707-1445-B40A-C7B5D546416E}"/>
              </a:ext>
            </a:extLst>
          </p:cNvPr>
          <p:cNvSpPr txBox="1"/>
          <p:nvPr/>
        </p:nvSpPr>
        <p:spPr>
          <a:xfrm>
            <a:off x="1547446" y="1737112"/>
            <a:ext cx="9097108" cy="2246769"/>
          </a:xfrm>
          <a:prstGeom prst="rect">
            <a:avLst/>
          </a:prstGeom>
          <a:noFill/>
        </p:spPr>
        <p:txBody>
          <a:bodyPr wrap="square" rtlCol="0">
            <a:spAutoFit/>
          </a:bodyPr>
          <a:lstStyle/>
          <a:p>
            <a:pPr algn="ctr"/>
            <a:r>
              <a:rPr lang="en-CA" sz="2800" dirty="0">
                <a:solidFill>
                  <a:schemeClr val="tx1">
                    <a:lumMod val="85000"/>
                    <a:lumOff val="15000"/>
                  </a:schemeClr>
                </a:solidFill>
                <a:latin typeface="Arial" panose="020B0604020202020204" pitchFamily="34" charset="0"/>
                <a:cs typeface="Arial" panose="020B0604020202020204" pitchFamily="34" charset="0"/>
              </a:rPr>
              <a:t>We acknowledge the financial support of the Province of British Columbia through the Ministry of Education.</a:t>
            </a:r>
          </a:p>
          <a:p>
            <a:pPr algn="ctr"/>
            <a:endParaRPr lang="en-CA" sz="2800" dirty="0">
              <a:solidFill>
                <a:schemeClr val="tx1">
                  <a:lumMod val="85000"/>
                  <a:lumOff val="15000"/>
                </a:schemeClr>
              </a:solidFill>
              <a:latin typeface="Arial" panose="020B0604020202020204" pitchFamily="34" charset="0"/>
              <a:cs typeface="Arial" panose="020B0604020202020204" pitchFamily="34" charset="0"/>
            </a:endParaRPr>
          </a:p>
          <a:p>
            <a:pPr algn="ctr"/>
            <a:r>
              <a:rPr lang="en-CA" sz="2800" dirty="0">
                <a:solidFill>
                  <a:schemeClr val="tx1">
                    <a:lumMod val="85000"/>
                    <a:lumOff val="15000"/>
                  </a:schemeClr>
                </a:solidFill>
                <a:latin typeface="Arial" panose="020B0604020202020204" pitchFamily="34" charset="0"/>
                <a:cs typeface="Arial" panose="020B0604020202020204" pitchFamily="34" charset="0"/>
              </a:rPr>
              <a:t>Collaboration Partners:</a:t>
            </a:r>
          </a:p>
          <a:p>
            <a:pPr algn="ctr"/>
            <a:endParaRPr lang="en-US" sz="28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5" name="Picture 14" descr="A picture containing drawing&#10;&#10;Description automatically generated">
            <a:extLst>
              <a:ext uri="{FF2B5EF4-FFF2-40B4-BE49-F238E27FC236}">
                <a16:creationId xmlns:a16="http://schemas.microsoft.com/office/drawing/2014/main" id="{673E35A0-AB73-6446-9A01-A037B2815D05}"/>
              </a:ext>
            </a:extLst>
          </p:cNvPr>
          <p:cNvPicPr>
            <a:picLocks noChangeAspect="1"/>
          </p:cNvPicPr>
          <p:nvPr/>
        </p:nvPicPr>
        <p:blipFill>
          <a:blip r:embed="rId5"/>
          <a:stretch>
            <a:fillRect/>
          </a:stretch>
        </p:blipFill>
        <p:spPr>
          <a:xfrm>
            <a:off x="9363199" y="3983881"/>
            <a:ext cx="2155159" cy="1179831"/>
          </a:xfrm>
          <a:prstGeom prst="rect">
            <a:avLst/>
          </a:prstGeom>
        </p:spPr>
      </p:pic>
    </p:spTree>
    <p:extLst>
      <p:ext uri="{BB962C8B-B14F-4D97-AF65-F5344CB8AC3E}">
        <p14:creationId xmlns:p14="http://schemas.microsoft.com/office/powerpoint/2010/main" val="1506537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5C5E-6C67-004D-A935-3253301E120A}"/>
              </a:ext>
            </a:extLst>
          </p:cNvPr>
          <p:cNvSpPr>
            <a:spLocks noGrp="1"/>
          </p:cNvSpPr>
          <p:nvPr>
            <p:ph type="title"/>
          </p:nvPr>
        </p:nvSpPr>
        <p:spPr>
          <a:xfrm>
            <a:off x="692727" y="779157"/>
            <a:ext cx="9961179" cy="680475"/>
          </a:xfrm>
        </p:spPr>
        <p:txBody>
          <a:bodyPr>
            <a:normAutofit fontScale="90000"/>
          </a:bodyPr>
          <a:lstStyle/>
          <a:p>
            <a:r>
              <a:rPr lang="en-US" b="1" dirty="0">
                <a:latin typeface="+mn-lt"/>
              </a:rPr>
              <a:t>Introductions</a:t>
            </a:r>
          </a:p>
        </p:txBody>
      </p:sp>
      <p:pic>
        <p:nvPicPr>
          <p:cNvPr id="5" name="Picture 4">
            <a:extLst>
              <a:ext uri="{FF2B5EF4-FFF2-40B4-BE49-F238E27FC236}">
                <a16:creationId xmlns:a16="http://schemas.microsoft.com/office/drawing/2014/main" id="{35315595-E327-354F-9094-2A1322BBD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9704" y="6079544"/>
            <a:ext cx="713054" cy="774377"/>
          </a:xfrm>
          <a:prstGeom prst="rect">
            <a:avLst/>
          </a:prstGeom>
        </p:spPr>
      </p:pic>
      <p:sp>
        <p:nvSpPr>
          <p:cNvPr id="6" name="Rectangle 5">
            <a:extLst>
              <a:ext uri="{FF2B5EF4-FFF2-40B4-BE49-F238E27FC236}">
                <a16:creationId xmlns:a16="http://schemas.microsoft.com/office/drawing/2014/main" id="{C1BF9022-2CCD-F34A-9833-6F002D2C8962}"/>
              </a:ext>
            </a:extLst>
          </p:cNvPr>
          <p:cNvSpPr/>
          <p:nvPr/>
        </p:nvSpPr>
        <p:spPr>
          <a:xfrm>
            <a:off x="0" y="6078843"/>
            <a:ext cx="10653906" cy="781847"/>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8" name="TextBox 7">
            <a:extLst>
              <a:ext uri="{FF2B5EF4-FFF2-40B4-BE49-F238E27FC236}">
                <a16:creationId xmlns:a16="http://schemas.microsoft.com/office/drawing/2014/main" id="{135C89B9-2579-444B-978A-54C62E738384}"/>
              </a:ext>
            </a:extLst>
          </p:cNvPr>
          <p:cNvSpPr txBox="1"/>
          <p:nvPr/>
        </p:nvSpPr>
        <p:spPr>
          <a:xfrm>
            <a:off x="1447" y="6282067"/>
            <a:ext cx="3559172" cy="369332"/>
          </a:xfrm>
          <a:prstGeom prst="rect">
            <a:avLst/>
          </a:prstGeom>
          <a:noFill/>
        </p:spPr>
        <p:txBody>
          <a:bodyPr wrap="square" rtlCol="0">
            <a:spAutoFit/>
          </a:bodyPr>
          <a:lstStyle/>
          <a:p>
            <a:pPr algn="ctr"/>
            <a:r>
              <a:rPr lang="en-US" spc="100" dirty="0" err="1">
                <a:solidFill>
                  <a:schemeClr val="bg1"/>
                </a:solidFill>
                <a:latin typeface="Arial" charset="0"/>
                <a:ea typeface="Arial" charset="0"/>
                <a:cs typeface="Arial" charset="0"/>
              </a:rPr>
              <a:t>SOGIeducation.org</a:t>
            </a:r>
            <a:endParaRPr lang="en-US" spc="100" dirty="0">
              <a:solidFill>
                <a:schemeClr val="bg1"/>
              </a:solidFill>
              <a:latin typeface="Arial" charset="0"/>
              <a:ea typeface="Arial" charset="0"/>
              <a:cs typeface="Arial" charset="0"/>
            </a:endParaRPr>
          </a:p>
        </p:txBody>
      </p:sp>
      <p:pic>
        <p:nvPicPr>
          <p:cNvPr id="11" name="Picture 10">
            <a:extLst>
              <a:ext uri="{FF2B5EF4-FFF2-40B4-BE49-F238E27FC236}">
                <a16:creationId xmlns:a16="http://schemas.microsoft.com/office/drawing/2014/main" id="{EA0EC6B6-FE48-5447-8456-74E9FA19F010}"/>
              </a:ext>
            </a:extLst>
          </p:cNvPr>
          <p:cNvPicPr>
            <a:picLocks noChangeAspect="1"/>
          </p:cNvPicPr>
          <p:nvPr/>
        </p:nvPicPr>
        <p:blipFill>
          <a:blip r:embed="rId4"/>
          <a:stretch>
            <a:fillRect/>
          </a:stretch>
        </p:blipFill>
        <p:spPr>
          <a:xfrm>
            <a:off x="10737034" y="6113362"/>
            <a:ext cx="674792" cy="690394"/>
          </a:xfrm>
          <a:prstGeom prst="rect">
            <a:avLst/>
          </a:prstGeom>
        </p:spPr>
      </p:pic>
      <p:pic>
        <p:nvPicPr>
          <p:cNvPr id="15" name="Picture 14">
            <a:extLst>
              <a:ext uri="{FF2B5EF4-FFF2-40B4-BE49-F238E27FC236}">
                <a16:creationId xmlns:a16="http://schemas.microsoft.com/office/drawing/2014/main" id="{84307BA6-FE3E-9E47-8290-D984FEFCB976}"/>
              </a:ext>
            </a:extLst>
          </p:cNvPr>
          <p:cNvPicPr>
            <a:picLocks noChangeAspect="1"/>
          </p:cNvPicPr>
          <p:nvPr/>
        </p:nvPicPr>
        <p:blipFill rotWithShape="1">
          <a:blip r:embed="rId3">
            <a:extLst>
              <a:ext uri="{28A0092B-C50C-407E-A947-70E740481C1C}">
                <a14:useLocalDpi xmlns:a14="http://schemas.microsoft.com/office/drawing/2010/main" val="0"/>
              </a:ext>
            </a:extLst>
          </a:blip>
          <a:srcRect l="-609" r="1" b="84252"/>
          <a:stretch/>
        </p:blipFill>
        <p:spPr>
          <a:xfrm rot="10800000">
            <a:off x="10515861" y="-1217"/>
            <a:ext cx="1686897" cy="286755"/>
          </a:xfrm>
          <a:prstGeom prst="rect">
            <a:avLst/>
          </a:prstGeom>
        </p:spPr>
      </p:pic>
      <p:sp>
        <p:nvSpPr>
          <p:cNvPr id="17" name="Rectangle 16">
            <a:extLst>
              <a:ext uri="{FF2B5EF4-FFF2-40B4-BE49-F238E27FC236}">
                <a16:creationId xmlns:a16="http://schemas.microsoft.com/office/drawing/2014/main" id="{61178DC1-EC4B-0441-BF7E-4E6425797435}"/>
              </a:ext>
            </a:extLst>
          </p:cNvPr>
          <p:cNvSpPr/>
          <p:nvPr/>
        </p:nvSpPr>
        <p:spPr>
          <a:xfrm>
            <a:off x="-2" y="-2153"/>
            <a:ext cx="10515863" cy="286757"/>
          </a:xfrm>
          <a:prstGeom prst="rect">
            <a:avLst/>
          </a:prstGeom>
          <a:solidFill>
            <a:srgbClr val="414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10" name="TextBox 9">
            <a:extLst>
              <a:ext uri="{FF2B5EF4-FFF2-40B4-BE49-F238E27FC236}">
                <a16:creationId xmlns:a16="http://schemas.microsoft.com/office/drawing/2014/main" id="{3C13E574-E37F-2C42-B1E9-8FA2DB9BC1D1}"/>
              </a:ext>
            </a:extLst>
          </p:cNvPr>
          <p:cNvSpPr txBox="1"/>
          <p:nvPr/>
        </p:nvSpPr>
        <p:spPr>
          <a:xfrm>
            <a:off x="1381478" y="2660951"/>
            <a:ext cx="8764373" cy="769441"/>
          </a:xfrm>
          <a:prstGeom prst="rect">
            <a:avLst/>
          </a:prstGeom>
          <a:noFill/>
        </p:spPr>
        <p:txBody>
          <a:bodyPr wrap="square" rtlCol="0">
            <a:spAutoFit/>
          </a:bodyPr>
          <a:lstStyle/>
          <a:p>
            <a:endParaRPr lang="en-CA"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31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extBox 9"/>
          <p:cNvSpPr txBox="1"/>
          <p:nvPr/>
        </p:nvSpPr>
        <p:spPr>
          <a:xfrm>
            <a:off x="1469372" y="1549186"/>
            <a:ext cx="10722628" cy="646331"/>
          </a:xfrm>
          <a:prstGeom prst="rect">
            <a:avLst/>
          </a:prstGeom>
          <a:noFill/>
        </p:spPr>
        <p:txBody>
          <a:bodyPr wrap="square" rtlCol="0">
            <a:spAutoFit/>
          </a:bodyPr>
          <a:lstStyle/>
          <a:p>
            <a:r>
              <a:rPr lang="en-US" sz="3600" dirty="0">
                <a:solidFill>
                  <a:srgbClr val="414142"/>
                </a:solidFill>
                <a:latin typeface="Arial" charset="0"/>
                <a:ea typeface="Arial" charset="0"/>
                <a:cs typeface="Arial" charset="0"/>
              </a:rPr>
              <a:t>What is “SOGI”?</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sp>
        <p:nvSpPr>
          <p:cNvPr id="6" name="TextBox 5">
            <a:extLst>
              <a:ext uri="{FF2B5EF4-FFF2-40B4-BE49-F238E27FC236}">
                <a16:creationId xmlns:a16="http://schemas.microsoft.com/office/drawing/2014/main" id="{EABCB8DC-BF0F-DC45-8E81-D60B05EFA762}"/>
              </a:ext>
            </a:extLst>
          </p:cNvPr>
          <p:cNvSpPr txBox="1"/>
          <p:nvPr/>
        </p:nvSpPr>
        <p:spPr>
          <a:xfrm>
            <a:off x="1381478" y="2660951"/>
            <a:ext cx="8764373" cy="1477328"/>
          </a:xfrm>
          <a:prstGeom prst="rect">
            <a:avLst/>
          </a:prstGeom>
          <a:noFill/>
        </p:spPr>
        <p:txBody>
          <a:bodyPr wrap="square" lIns="91440" tIns="45720" rIns="91440" bIns="45720" rtlCol="0" anchor="t">
            <a:spAutoFit/>
          </a:bodyPr>
          <a:lstStyle/>
          <a:p>
            <a:r>
              <a:rPr lang="en-CA" sz="2200" dirty="0">
                <a:latin typeface="Arial" panose="020B0604020202020204" pitchFamily="34" charset="0"/>
                <a:cs typeface="Arial" panose="020B0604020202020204" pitchFamily="34" charset="0"/>
              </a:rPr>
              <a:t>SOGI stands for sexual orientation and gender identity. </a:t>
            </a:r>
          </a:p>
          <a:p>
            <a:endParaRPr lang="en-US" sz="2200" dirty="0">
              <a:latin typeface="Arial" panose="020B0604020202020204" pitchFamily="34" charset="0"/>
              <a:cs typeface="Arial" panose="020B0604020202020204" pitchFamily="34" charset="0"/>
            </a:endParaRPr>
          </a:p>
          <a:p>
            <a:r>
              <a:rPr lang="en-US" sz="2200" dirty="0">
                <a:latin typeface="Arial"/>
                <a:cs typeface="Arial"/>
              </a:rPr>
              <a:t>Different than 2SLGBTQ+</a:t>
            </a:r>
          </a:p>
          <a:p>
            <a:r>
              <a:rPr lang="en-US" altLang="en-US" sz="2400" b="1" dirty="0">
                <a:latin typeface="Calibri" panose="020F0502020204030204" pitchFamily="34" charset="0"/>
                <a:ea typeface="Verdana" charset="0"/>
                <a:cs typeface="Calibri" panose="020F0502020204030204" pitchFamily="34" charset="0"/>
              </a:rPr>
              <a:t>L</a:t>
            </a:r>
            <a:r>
              <a:rPr lang="en-US" altLang="en-US" sz="2400" dirty="0">
                <a:latin typeface="Calibri" panose="020F0502020204030204" pitchFamily="34" charset="0"/>
                <a:ea typeface="Verdana" charset="0"/>
                <a:cs typeface="Calibri" panose="020F0502020204030204" pitchFamily="34" charset="0"/>
              </a:rPr>
              <a:t>esbian, </a:t>
            </a:r>
            <a:r>
              <a:rPr lang="en-US" altLang="en-US" sz="2400" b="1" dirty="0">
                <a:latin typeface="Calibri" panose="020F0502020204030204" pitchFamily="34" charset="0"/>
                <a:ea typeface="Verdana" charset="0"/>
                <a:cs typeface="Calibri" panose="020F0502020204030204" pitchFamily="34" charset="0"/>
              </a:rPr>
              <a:t>G</a:t>
            </a:r>
            <a:r>
              <a:rPr lang="en-US" altLang="en-US" sz="2400" dirty="0">
                <a:latin typeface="Calibri" panose="020F0502020204030204" pitchFamily="34" charset="0"/>
                <a:ea typeface="Verdana" charset="0"/>
                <a:cs typeface="Calibri" panose="020F0502020204030204" pitchFamily="34" charset="0"/>
              </a:rPr>
              <a:t>ay, </a:t>
            </a:r>
            <a:r>
              <a:rPr lang="en-US" altLang="en-US" sz="2400" b="1" dirty="0">
                <a:latin typeface="Calibri" panose="020F0502020204030204" pitchFamily="34" charset="0"/>
                <a:ea typeface="Verdana" charset="0"/>
                <a:cs typeface="Calibri" panose="020F0502020204030204" pitchFamily="34" charset="0"/>
              </a:rPr>
              <a:t>B</a:t>
            </a:r>
            <a:r>
              <a:rPr lang="en-US" altLang="en-US" sz="2400" dirty="0">
                <a:latin typeface="Calibri" panose="020F0502020204030204" pitchFamily="34" charset="0"/>
                <a:ea typeface="Verdana" charset="0"/>
                <a:cs typeface="Calibri" panose="020F0502020204030204" pitchFamily="34" charset="0"/>
              </a:rPr>
              <a:t>isexual, </a:t>
            </a:r>
            <a:r>
              <a:rPr lang="en-US" altLang="en-US" sz="2400" b="1" dirty="0">
                <a:latin typeface="Calibri" panose="020F0502020204030204" pitchFamily="34" charset="0"/>
                <a:ea typeface="Verdana" charset="0"/>
                <a:cs typeface="Calibri" panose="020F0502020204030204" pitchFamily="34" charset="0"/>
              </a:rPr>
              <a:t>T</a:t>
            </a:r>
            <a:r>
              <a:rPr lang="en-US" altLang="en-US" sz="2400" dirty="0">
                <a:latin typeface="Calibri" panose="020F0502020204030204" pitchFamily="34" charset="0"/>
                <a:ea typeface="Verdana" charset="0"/>
                <a:cs typeface="Calibri" panose="020F0502020204030204" pitchFamily="34" charset="0"/>
              </a:rPr>
              <a:t>ransgender, </a:t>
            </a:r>
            <a:r>
              <a:rPr lang="en-US" altLang="en-US" sz="2400" b="1" dirty="0">
                <a:latin typeface="Calibri" panose="020F0502020204030204" pitchFamily="34" charset="0"/>
                <a:ea typeface="Verdana" charset="0"/>
                <a:cs typeface="Calibri" panose="020F0502020204030204" pitchFamily="34" charset="0"/>
              </a:rPr>
              <a:t>Q</a:t>
            </a:r>
            <a:r>
              <a:rPr lang="en-US" altLang="en-US" sz="2400" dirty="0">
                <a:latin typeface="Calibri" panose="020F0502020204030204" pitchFamily="34" charset="0"/>
                <a:ea typeface="Verdana" charset="0"/>
                <a:cs typeface="Calibri" panose="020F0502020204030204" pitchFamily="34" charset="0"/>
              </a:rPr>
              <a:t>ueer, </a:t>
            </a:r>
            <a:r>
              <a:rPr lang="en-US" altLang="en-US" sz="2400" b="1" dirty="0">
                <a:latin typeface="Calibri" panose="020F0502020204030204" pitchFamily="34" charset="0"/>
                <a:ea typeface="Verdana" charset="0"/>
                <a:cs typeface="Calibri" panose="020F0502020204030204" pitchFamily="34" charset="0"/>
              </a:rPr>
              <a:t>2-S</a:t>
            </a:r>
            <a:r>
              <a:rPr lang="en-US" altLang="en-US" sz="2400" dirty="0">
                <a:latin typeface="Calibri" panose="020F0502020204030204" pitchFamily="34" charset="0"/>
                <a:ea typeface="Verdana" charset="0"/>
                <a:cs typeface="Calibri" panose="020F0502020204030204" pitchFamily="34" charset="0"/>
              </a:rPr>
              <a:t>pirit, </a:t>
            </a:r>
            <a:r>
              <a:rPr lang="en-US" altLang="en-US" sz="2400" b="1" dirty="0">
                <a:latin typeface="Calibri" panose="020F0502020204030204" pitchFamily="34" charset="0"/>
                <a:ea typeface="Verdana" charset="0"/>
                <a:cs typeface="Calibri" panose="020F0502020204030204" pitchFamily="34" charset="0"/>
              </a:rPr>
              <a:t>+</a:t>
            </a:r>
            <a:endParaRPr lang="en-US" altLang="en-US" sz="2400" dirty="0">
              <a:latin typeface="Calibri" panose="020F0502020204030204" pitchFamily="34" charset="0"/>
              <a:ea typeface="Verdana" charset="0"/>
              <a:cs typeface="Calibri" panose="020F050202020403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E667FFBE-2DBC-F64F-8F0C-89B78500DAEA}"/>
              </a:ext>
            </a:extLst>
          </p:cNvPr>
          <p:cNvPicPr>
            <a:picLocks noChangeAspect="1"/>
          </p:cNvPicPr>
          <p:nvPr/>
        </p:nvPicPr>
        <p:blipFill>
          <a:blip r:embed="rId3"/>
          <a:stretch>
            <a:fillRect/>
          </a:stretch>
        </p:blipFill>
        <p:spPr>
          <a:xfrm>
            <a:off x="225666" y="243192"/>
            <a:ext cx="1731471" cy="947885"/>
          </a:xfrm>
          <a:prstGeom prst="rect">
            <a:avLst/>
          </a:prstGeom>
        </p:spPr>
      </p:pic>
      <p:pic>
        <p:nvPicPr>
          <p:cNvPr id="13" name="Picture 12">
            <a:extLst>
              <a:ext uri="{FF2B5EF4-FFF2-40B4-BE49-F238E27FC236}">
                <a16:creationId xmlns:a16="http://schemas.microsoft.com/office/drawing/2014/main" id="{85891599-E405-6441-BBEF-534701D2A319}"/>
              </a:ext>
            </a:extLst>
          </p:cNvPr>
          <p:cNvPicPr>
            <a:picLocks noChangeAspect="1"/>
          </p:cNvPicPr>
          <p:nvPr/>
        </p:nvPicPr>
        <p:blipFill>
          <a:blip r:embed="rId4"/>
          <a:stretch>
            <a:fillRect/>
          </a:stretch>
        </p:blipFill>
        <p:spPr>
          <a:xfrm>
            <a:off x="8464861" y="1130689"/>
            <a:ext cx="3361980" cy="4520746"/>
          </a:xfrm>
          <a:prstGeom prst="rect">
            <a:avLst/>
          </a:prstGeom>
        </p:spPr>
      </p:pic>
    </p:spTree>
    <p:extLst>
      <p:ext uri="{BB962C8B-B14F-4D97-AF65-F5344CB8AC3E}">
        <p14:creationId xmlns:p14="http://schemas.microsoft.com/office/powerpoint/2010/main" val="2360036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extBox 9"/>
          <p:cNvSpPr txBox="1"/>
          <p:nvPr/>
        </p:nvSpPr>
        <p:spPr>
          <a:xfrm>
            <a:off x="1243706" y="1475863"/>
            <a:ext cx="10722628" cy="646331"/>
          </a:xfrm>
          <a:prstGeom prst="rect">
            <a:avLst/>
          </a:prstGeom>
          <a:noFill/>
        </p:spPr>
        <p:txBody>
          <a:bodyPr wrap="square" rtlCol="0">
            <a:spAutoFit/>
          </a:bodyPr>
          <a:lstStyle/>
          <a:p>
            <a:r>
              <a:rPr lang="en-US" sz="3600" dirty="0">
                <a:solidFill>
                  <a:srgbClr val="414142"/>
                </a:solidFill>
                <a:latin typeface="Arial" charset="0"/>
                <a:ea typeface="Arial" charset="0"/>
                <a:cs typeface="Arial" charset="0"/>
              </a:rPr>
              <a:t>What is SOGI-Inclusive Education?</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sp>
        <p:nvSpPr>
          <p:cNvPr id="3" name="TextBox 2">
            <a:extLst>
              <a:ext uri="{FF2B5EF4-FFF2-40B4-BE49-F238E27FC236}">
                <a16:creationId xmlns:a16="http://schemas.microsoft.com/office/drawing/2014/main" id="{FF128D79-37ED-BF45-9701-5A0C340E153F}"/>
              </a:ext>
            </a:extLst>
          </p:cNvPr>
          <p:cNvSpPr txBox="1"/>
          <p:nvPr/>
        </p:nvSpPr>
        <p:spPr>
          <a:xfrm>
            <a:off x="2476500" y="2133600"/>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E4B38220-0E4D-8F4A-B086-3A3958B34D12}"/>
              </a:ext>
            </a:extLst>
          </p:cNvPr>
          <p:cNvSpPr txBox="1"/>
          <p:nvPr/>
        </p:nvSpPr>
        <p:spPr>
          <a:xfrm>
            <a:off x="1243706" y="2318266"/>
            <a:ext cx="8764373" cy="2123658"/>
          </a:xfrm>
          <a:prstGeom prst="rect">
            <a:avLst/>
          </a:prstGeom>
          <a:noFill/>
        </p:spPr>
        <p:txBody>
          <a:bodyPr wrap="square" rtlCol="0">
            <a:spAutoFit/>
          </a:bodyPr>
          <a:lstStyle/>
          <a:p>
            <a:r>
              <a:rPr lang="en-CA" sz="2200" dirty="0">
                <a:latin typeface="Arial" panose="020B0604020202020204" pitchFamily="34" charset="0"/>
                <a:cs typeface="Arial" panose="020B0604020202020204" pitchFamily="34" charset="0"/>
              </a:rPr>
              <a:t>SOGI-inclusive education raises awareness of and welcomes students of all sexual orientations, gender identities and diverse family structures.</a:t>
            </a:r>
          </a:p>
          <a:p>
            <a:endParaRPr lang="en-CA" sz="2200" dirty="0">
              <a:latin typeface="Arial" panose="020B0604020202020204" pitchFamily="34" charset="0"/>
              <a:cs typeface="Arial" panose="020B0604020202020204" pitchFamily="34" charset="0"/>
            </a:endParaRPr>
          </a:p>
          <a:p>
            <a:r>
              <a:rPr lang="en-CA" sz="2200" dirty="0">
                <a:latin typeface="Arial" panose="020B0604020202020204" pitchFamily="34" charset="0"/>
                <a:cs typeface="Arial" panose="020B0604020202020204" pitchFamily="34" charset="0"/>
              </a:rPr>
              <a:t>SOGI-inclusive education includes conversations in the classroom about diversity at any time. It is </a:t>
            </a:r>
            <a:r>
              <a:rPr lang="en-CA" sz="2200" b="1" dirty="0">
                <a:latin typeface="Arial" panose="020B0604020202020204" pitchFamily="34" charset="0"/>
                <a:cs typeface="Arial" panose="020B0604020202020204" pitchFamily="34" charset="0"/>
              </a:rPr>
              <a:t>not</a:t>
            </a:r>
            <a:r>
              <a:rPr lang="en-CA" sz="2200" dirty="0">
                <a:latin typeface="Arial" panose="020B0604020202020204" pitchFamily="34" charset="0"/>
                <a:cs typeface="Arial" panose="020B0604020202020204" pitchFamily="34" charset="0"/>
              </a:rPr>
              <a:t> a curriculum or lesson plan.</a:t>
            </a:r>
          </a:p>
        </p:txBody>
      </p:sp>
      <p:pic>
        <p:nvPicPr>
          <p:cNvPr id="12" name="Picture 11">
            <a:extLst>
              <a:ext uri="{FF2B5EF4-FFF2-40B4-BE49-F238E27FC236}">
                <a16:creationId xmlns:a16="http://schemas.microsoft.com/office/drawing/2014/main" id="{B78B1F40-13FB-2946-96E6-0AC98DFD6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6172" y="3356742"/>
            <a:ext cx="2127668" cy="2305859"/>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AA3BCBAD-2FD1-0147-A182-C13366D26B99}"/>
              </a:ext>
            </a:extLst>
          </p:cNvPr>
          <p:cNvPicPr>
            <a:picLocks noChangeAspect="1"/>
          </p:cNvPicPr>
          <p:nvPr/>
        </p:nvPicPr>
        <p:blipFill>
          <a:blip r:embed="rId4"/>
          <a:stretch>
            <a:fillRect/>
          </a:stretch>
        </p:blipFill>
        <p:spPr>
          <a:xfrm>
            <a:off x="225666" y="243192"/>
            <a:ext cx="1731471" cy="947885"/>
          </a:xfrm>
          <a:prstGeom prst="rect">
            <a:avLst/>
          </a:prstGeom>
        </p:spPr>
      </p:pic>
    </p:spTree>
    <p:extLst>
      <p:ext uri="{BB962C8B-B14F-4D97-AF65-F5344CB8AC3E}">
        <p14:creationId xmlns:p14="http://schemas.microsoft.com/office/powerpoint/2010/main" val="2496198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extBox 9"/>
          <p:cNvSpPr txBox="1"/>
          <p:nvPr/>
        </p:nvSpPr>
        <p:spPr>
          <a:xfrm>
            <a:off x="1243706" y="1171063"/>
            <a:ext cx="10722628" cy="646331"/>
          </a:xfrm>
          <a:prstGeom prst="rect">
            <a:avLst/>
          </a:prstGeom>
          <a:noFill/>
        </p:spPr>
        <p:txBody>
          <a:bodyPr wrap="square" rtlCol="0">
            <a:spAutoFit/>
          </a:bodyPr>
          <a:lstStyle/>
          <a:p>
            <a:r>
              <a:rPr lang="en-US" sz="3600" dirty="0">
                <a:solidFill>
                  <a:srgbClr val="414142"/>
                </a:solidFill>
                <a:latin typeface="Arial" charset="0"/>
                <a:ea typeface="Arial" charset="0"/>
                <a:cs typeface="Arial" charset="0"/>
              </a:rPr>
              <a:t>Why is SOGI-Inclusive Education Important in BC?</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sp>
        <p:nvSpPr>
          <p:cNvPr id="3" name="TextBox 2">
            <a:extLst>
              <a:ext uri="{FF2B5EF4-FFF2-40B4-BE49-F238E27FC236}">
                <a16:creationId xmlns:a16="http://schemas.microsoft.com/office/drawing/2014/main" id="{FF128D79-37ED-BF45-9701-5A0C340E153F}"/>
              </a:ext>
            </a:extLst>
          </p:cNvPr>
          <p:cNvSpPr txBox="1"/>
          <p:nvPr/>
        </p:nvSpPr>
        <p:spPr>
          <a:xfrm>
            <a:off x="2476500" y="2133600"/>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E4B38220-0E4D-8F4A-B086-3A3958B34D12}"/>
              </a:ext>
            </a:extLst>
          </p:cNvPr>
          <p:cNvSpPr txBox="1"/>
          <p:nvPr/>
        </p:nvSpPr>
        <p:spPr>
          <a:xfrm>
            <a:off x="1243706" y="2375746"/>
            <a:ext cx="8352466" cy="2462213"/>
          </a:xfrm>
          <a:prstGeom prst="rect">
            <a:avLst/>
          </a:prstGeom>
          <a:noFill/>
        </p:spPr>
        <p:txBody>
          <a:bodyPr wrap="square" rtlCol="0">
            <a:spAutoFit/>
          </a:bodyPr>
          <a:lstStyle/>
          <a:p>
            <a:r>
              <a:rPr lang="en-CA" sz="2200" dirty="0">
                <a:latin typeface="Arial" panose="020B0604020202020204" pitchFamily="34" charset="0"/>
                <a:cs typeface="Arial" panose="020B0604020202020204" pitchFamily="34" charset="0"/>
              </a:rPr>
              <a:t>2016 </a:t>
            </a:r>
            <a:r>
              <a:rPr lang="en-CA" sz="2200" b="1" dirty="0">
                <a:latin typeface="Arial" panose="020B0604020202020204" pitchFamily="34" charset="0"/>
                <a:cs typeface="Arial" panose="020B0604020202020204" pitchFamily="34" charset="0"/>
              </a:rPr>
              <a:t>BC Human Rights Code </a:t>
            </a:r>
            <a:r>
              <a:rPr lang="en-CA" sz="2200" dirty="0">
                <a:latin typeface="Arial" panose="020B0604020202020204" pitchFamily="34" charset="0"/>
                <a:cs typeface="Arial" panose="020B0604020202020204" pitchFamily="34" charset="0"/>
              </a:rPr>
              <a:t>amendment adds gender identity and expression as a prohibited ground of discrimination (joining sexual orientation). </a:t>
            </a:r>
          </a:p>
          <a:p>
            <a:endParaRPr lang="en-CA" sz="2200" dirty="0">
              <a:latin typeface="Arial" panose="020B0604020202020204" pitchFamily="34" charset="0"/>
              <a:cs typeface="Arial" panose="020B0604020202020204" pitchFamily="34" charset="0"/>
            </a:endParaRPr>
          </a:p>
          <a:p>
            <a:r>
              <a:rPr lang="en-CA" sz="2200" dirty="0">
                <a:latin typeface="Arial" panose="020B0604020202020204" pitchFamily="34" charset="0"/>
                <a:cs typeface="Arial" panose="020B0604020202020204" pitchFamily="34" charset="0"/>
              </a:rPr>
              <a:t>2016 Ministerial directive requires all schools (independent and public) to reference sexual orientation and gender identity in </a:t>
            </a:r>
          </a:p>
          <a:p>
            <a:r>
              <a:rPr lang="en-CA" sz="2200" b="1" dirty="0">
                <a:latin typeface="Arial" panose="020B0604020202020204" pitchFamily="34" charset="0"/>
                <a:cs typeface="Arial" panose="020B0604020202020204" pitchFamily="34" charset="0"/>
              </a:rPr>
              <a:t>all</a:t>
            </a:r>
            <a:r>
              <a:rPr lang="en-CA" sz="2200" dirty="0">
                <a:latin typeface="Arial" panose="020B0604020202020204" pitchFamily="34" charset="0"/>
                <a:cs typeface="Arial" panose="020B0604020202020204" pitchFamily="34" charset="0"/>
              </a:rPr>
              <a:t> </a:t>
            </a:r>
            <a:r>
              <a:rPr lang="en-CA" sz="2200" b="1" dirty="0">
                <a:latin typeface="Arial" panose="020B0604020202020204" pitchFamily="34" charset="0"/>
                <a:cs typeface="Arial" panose="020B0604020202020204" pitchFamily="34" charset="0"/>
              </a:rPr>
              <a:t>policies or codes of conduct.</a:t>
            </a:r>
          </a:p>
        </p:txBody>
      </p:sp>
      <p:pic>
        <p:nvPicPr>
          <p:cNvPr id="12" name="Picture 11">
            <a:extLst>
              <a:ext uri="{FF2B5EF4-FFF2-40B4-BE49-F238E27FC236}">
                <a16:creationId xmlns:a16="http://schemas.microsoft.com/office/drawing/2014/main" id="{B78B1F40-13FB-2946-96E6-0AC98DFD6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6172" y="3356742"/>
            <a:ext cx="2127668" cy="2305859"/>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7CA31680-AFCC-1142-B24F-86E0C0C80404}"/>
              </a:ext>
            </a:extLst>
          </p:cNvPr>
          <p:cNvPicPr>
            <a:picLocks noChangeAspect="1"/>
          </p:cNvPicPr>
          <p:nvPr/>
        </p:nvPicPr>
        <p:blipFill>
          <a:blip r:embed="rId4"/>
          <a:stretch>
            <a:fillRect/>
          </a:stretch>
        </p:blipFill>
        <p:spPr>
          <a:xfrm>
            <a:off x="225666" y="243192"/>
            <a:ext cx="1731471" cy="947885"/>
          </a:xfrm>
          <a:prstGeom prst="rect">
            <a:avLst/>
          </a:prstGeom>
        </p:spPr>
      </p:pic>
    </p:spTree>
    <p:extLst>
      <p:ext uri="{BB962C8B-B14F-4D97-AF65-F5344CB8AC3E}">
        <p14:creationId xmlns:p14="http://schemas.microsoft.com/office/powerpoint/2010/main" val="2244107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0" name="TextBox 9"/>
          <p:cNvSpPr txBox="1"/>
          <p:nvPr/>
        </p:nvSpPr>
        <p:spPr>
          <a:xfrm>
            <a:off x="1243706" y="1171063"/>
            <a:ext cx="10722628" cy="646331"/>
          </a:xfrm>
          <a:prstGeom prst="rect">
            <a:avLst/>
          </a:prstGeom>
          <a:noFill/>
        </p:spPr>
        <p:txBody>
          <a:bodyPr wrap="square" rtlCol="0">
            <a:spAutoFit/>
          </a:bodyPr>
          <a:lstStyle/>
          <a:p>
            <a:r>
              <a:rPr lang="en-US" sz="3600" dirty="0">
                <a:solidFill>
                  <a:srgbClr val="414142"/>
                </a:solidFill>
                <a:latin typeface="Arial" charset="0"/>
                <a:ea typeface="Arial" charset="0"/>
                <a:cs typeface="Arial" charset="0"/>
              </a:rPr>
              <a:t>Why is SOGI-Inclusive Education Important in BC?</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sp>
        <p:nvSpPr>
          <p:cNvPr id="3" name="TextBox 2">
            <a:extLst>
              <a:ext uri="{FF2B5EF4-FFF2-40B4-BE49-F238E27FC236}">
                <a16:creationId xmlns:a16="http://schemas.microsoft.com/office/drawing/2014/main" id="{FF128D79-37ED-BF45-9701-5A0C340E153F}"/>
              </a:ext>
            </a:extLst>
          </p:cNvPr>
          <p:cNvSpPr txBox="1"/>
          <p:nvPr/>
        </p:nvSpPr>
        <p:spPr>
          <a:xfrm>
            <a:off x="2476500" y="2133600"/>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E4B38220-0E4D-8F4A-B086-3A3958B34D12}"/>
              </a:ext>
            </a:extLst>
          </p:cNvPr>
          <p:cNvSpPr txBox="1"/>
          <p:nvPr/>
        </p:nvSpPr>
        <p:spPr>
          <a:xfrm>
            <a:off x="1243707" y="2032516"/>
            <a:ext cx="8352466" cy="4154984"/>
          </a:xfrm>
          <a:prstGeom prst="rect">
            <a:avLst/>
          </a:prstGeom>
          <a:noFill/>
        </p:spPr>
        <p:txBody>
          <a:bodyPr wrap="square" lIns="91440" tIns="45720" rIns="91440" bIns="45720" rtlCol="0" anchor="t">
            <a:spAutoFit/>
          </a:bodyPr>
          <a:lstStyle/>
          <a:p>
            <a:r>
              <a:rPr lang="en-US" sz="2200" dirty="0">
                <a:latin typeface="Arial"/>
                <a:cs typeface="Arial"/>
              </a:rPr>
              <a:t>64% of students report hearing homophobic slurs such as ‘that’s so gay!’ </a:t>
            </a:r>
            <a:r>
              <a:rPr lang="en-US" sz="2200" b="1" dirty="0">
                <a:latin typeface="Arial"/>
                <a:cs typeface="Arial"/>
              </a:rPr>
              <a:t>every day </a:t>
            </a:r>
            <a:r>
              <a:rPr lang="en-US" sz="2200" dirty="0">
                <a:latin typeface="Arial"/>
                <a:cs typeface="Arial"/>
              </a:rPr>
              <a:t>in school. Numbers are consistent across all identities.</a:t>
            </a:r>
            <a:endParaRPr lang="en-CA" sz="2200" dirty="0">
              <a:solidFill>
                <a:srgbClr val="FF0000"/>
              </a:solidFill>
              <a:latin typeface="Arial"/>
              <a:cs typeface="Arial"/>
            </a:endParaRPr>
          </a:p>
          <a:p>
            <a:endParaRPr lang="en-CA" sz="2200" dirty="0">
              <a:solidFill>
                <a:srgbClr val="FF0000"/>
              </a:solidFill>
              <a:latin typeface="Arial" panose="020B0604020202020204" pitchFamily="34" charset="0"/>
              <a:cs typeface="Arial" panose="020B0604020202020204" pitchFamily="34" charset="0"/>
            </a:endParaRPr>
          </a:p>
          <a:p>
            <a:r>
              <a:rPr lang="en-CA" sz="2200" dirty="0">
                <a:latin typeface="Arial"/>
                <a:cs typeface="Arial"/>
              </a:rPr>
              <a:t>GSAs and SOGI-inclusive school policies are linked to better academic outcomes and lowering negative behaviours for </a:t>
            </a:r>
            <a:r>
              <a:rPr lang="en-CA" sz="2200" b="1" dirty="0">
                <a:latin typeface="Arial"/>
                <a:cs typeface="Arial"/>
              </a:rPr>
              <a:t>all youth, </a:t>
            </a:r>
            <a:r>
              <a:rPr lang="en-CA" sz="2200" dirty="0">
                <a:latin typeface="Arial"/>
                <a:cs typeface="Arial"/>
              </a:rPr>
              <a:t>not just 2SLGBTQ+ youth</a:t>
            </a:r>
            <a:r>
              <a:rPr lang="en-CA" sz="2200" b="1" dirty="0">
                <a:latin typeface="Arial"/>
                <a:cs typeface="Arial"/>
              </a:rPr>
              <a:t>.</a:t>
            </a:r>
          </a:p>
          <a:p>
            <a:endParaRPr lang="en-CA" sz="2200" b="1" dirty="0">
              <a:latin typeface="Arial" panose="020B0604020202020204" pitchFamily="34" charset="0"/>
              <a:cs typeface="Arial" panose="020B0604020202020204" pitchFamily="34" charset="0"/>
            </a:endParaRPr>
          </a:p>
          <a:p>
            <a:r>
              <a:rPr lang="en-US" sz="2200" dirty="0">
                <a:latin typeface="Arial"/>
                <a:ea typeface="Arial" charset="0"/>
                <a:cs typeface="Arial"/>
              </a:rPr>
              <a:t>Nearly all mental health indicators including suicide rates are higher for LGBQ students compared to heterosexual youth, and higher still for trans youth.</a:t>
            </a:r>
          </a:p>
          <a:p>
            <a:endParaRPr lang="en-CA" sz="22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78B1F40-13FB-2946-96E6-0AC98DFD6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6172" y="3356742"/>
            <a:ext cx="2127668" cy="2305859"/>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6606C9CD-B3EE-494C-B74A-432EE20EFB57}"/>
              </a:ext>
            </a:extLst>
          </p:cNvPr>
          <p:cNvPicPr>
            <a:picLocks noChangeAspect="1"/>
          </p:cNvPicPr>
          <p:nvPr/>
        </p:nvPicPr>
        <p:blipFill>
          <a:blip r:embed="rId4"/>
          <a:stretch>
            <a:fillRect/>
          </a:stretch>
        </p:blipFill>
        <p:spPr>
          <a:xfrm>
            <a:off x="225666" y="243192"/>
            <a:ext cx="1731471" cy="947885"/>
          </a:xfrm>
          <a:prstGeom prst="rect">
            <a:avLst/>
          </a:prstGeom>
        </p:spPr>
      </p:pic>
    </p:spTree>
    <p:extLst>
      <p:ext uri="{BB962C8B-B14F-4D97-AF65-F5344CB8AC3E}">
        <p14:creationId xmlns:p14="http://schemas.microsoft.com/office/powerpoint/2010/main" val="610371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7" name="TextBox 6"/>
          <p:cNvSpPr txBox="1"/>
          <p:nvPr/>
        </p:nvSpPr>
        <p:spPr>
          <a:xfrm>
            <a:off x="978380" y="2342592"/>
            <a:ext cx="8252989" cy="2605650"/>
          </a:xfrm>
          <a:prstGeom prst="rect">
            <a:avLst/>
          </a:prstGeom>
          <a:noFill/>
        </p:spPr>
        <p:txBody>
          <a:bodyPr wrap="square" rtlCol="0">
            <a:spAutoFit/>
          </a:bodyPr>
          <a:lstStyle/>
          <a:p>
            <a:pPr>
              <a:lnSpc>
                <a:spcPct val="110000"/>
              </a:lnSpc>
              <a:spcBef>
                <a:spcPts val="600"/>
              </a:spcBef>
              <a:spcAft>
                <a:spcPts val="600"/>
              </a:spcAft>
            </a:pPr>
            <a:r>
              <a:rPr lang="en-CA" sz="2200" dirty="0">
                <a:latin typeface="Arial" panose="020B0604020202020204" pitchFamily="34" charset="0"/>
                <a:cs typeface="Arial" panose="020B0604020202020204" pitchFamily="34" charset="0"/>
              </a:rPr>
              <a:t>SOGI 1 2 3 creates professional development and classroom resources </a:t>
            </a:r>
            <a:r>
              <a:rPr lang="en-CA" sz="2200" b="1" i="1" dirty="0">
                <a:latin typeface="Arial" panose="020B0604020202020204" pitchFamily="34" charset="0"/>
                <a:cs typeface="Arial" panose="020B0604020202020204" pitchFamily="34" charset="0"/>
              </a:rPr>
              <a:t>with </a:t>
            </a:r>
            <a:r>
              <a:rPr lang="en-CA" sz="2200" dirty="0">
                <a:latin typeface="Arial" panose="020B0604020202020204" pitchFamily="34" charset="0"/>
                <a:cs typeface="Arial" panose="020B0604020202020204" pitchFamily="34" charset="0"/>
              </a:rPr>
              <a:t>educators </a:t>
            </a:r>
            <a:r>
              <a:rPr lang="en-CA" sz="2200" b="1" i="1" dirty="0">
                <a:latin typeface="Arial" panose="020B0604020202020204" pitchFamily="34" charset="0"/>
                <a:cs typeface="Arial" panose="020B0604020202020204" pitchFamily="34" charset="0"/>
              </a:rPr>
              <a:t>for </a:t>
            </a:r>
            <a:r>
              <a:rPr lang="en-CA" sz="2200" dirty="0">
                <a:latin typeface="Arial" panose="020B0604020202020204" pitchFamily="34" charset="0"/>
                <a:cs typeface="Arial" panose="020B0604020202020204" pitchFamily="34" charset="0"/>
              </a:rPr>
              <a:t>educators that are ready to use, easy to access, and open to customization. </a:t>
            </a:r>
          </a:p>
          <a:p>
            <a:pPr>
              <a:lnSpc>
                <a:spcPct val="110000"/>
              </a:lnSpc>
              <a:spcBef>
                <a:spcPts val="600"/>
              </a:spcBef>
              <a:spcAft>
                <a:spcPts val="600"/>
              </a:spcAft>
            </a:pPr>
            <a:endParaRPr lang="en-CA" sz="2200" dirty="0">
              <a:latin typeface="Arial" panose="020B0604020202020204" pitchFamily="34" charset="0"/>
              <a:cs typeface="Arial" panose="020B0604020202020204" pitchFamily="34" charset="0"/>
            </a:endParaRPr>
          </a:p>
          <a:p>
            <a:pPr>
              <a:lnSpc>
                <a:spcPct val="110000"/>
              </a:lnSpc>
              <a:spcBef>
                <a:spcPts val="600"/>
              </a:spcBef>
              <a:spcAft>
                <a:spcPts val="600"/>
              </a:spcAft>
            </a:pPr>
            <a:r>
              <a:rPr lang="en-CA" sz="2200" dirty="0">
                <a:latin typeface="Arial" panose="020B0604020202020204" pitchFamily="34" charset="0"/>
                <a:cs typeface="Arial" panose="020B0604020202020204" pitchFamily="34" charset="0"/>
              </a:rPr>
              <a:t>SOGI 1 2 3 is simply one more way that educators can find the resources they need and learn from each other.</a:t>
            </a:r>
            <a:endParaRPr lang="en-US" sz="2200" dirty="0">
              <a:solidFill>
                <a:srgbClr val="0070C0"/>
              </a:solidFill>
              <a:latin typeface="Arial" panose="020B0604020202020204" pitchFamily="34" charset="0"/>
              <a:ea typeface="Arial" charset="0"/>
              <a:cs typeface="Arial" panose="020B0604020202020204" pitchFamily="34" charset="0"/>
            </a:endParaRPr>
          </a:p>
        </p:txBody>
      </p:sp>
      <p:sp>
        <p:nvSpPr>
          <p:cNvPr id="10" name="TextBox 9"/>
          <p:cNvSpPr txBox="1"/>
          <p:nvPr/>
        </p:nvSpPr>
        <p:spPr>
          <a:xfrm>
            <a:off x="978380" y="1556914"/>
            <a:ext cx="10358128" cy="646331"/>
          </a:xfrm>
          <a:prstGeom prst="rect">
            <a:avLst/>
          </a:prstGeom>
          <a:noFill/>
        </p:spPr>
        <p:txBody>
          <a:bodyPr wrap="square" rtlCol="0">
            <a:spAutoFit/>
          </a:bodyPr>
          <a:lstStyle/>
          <a:p>
            <a:r>
              <a:rPr lang="en-US" sz="3600" dirty="0">
                <a:solidFill>
                  <a:srgbClr val="414142"/>
                </a:solidFill>
                <a:latin typeface="Arial" charset="0"/>
                <a:ea typeface="Arial" charset="0"/>
                <a:cs typeface="Arial" charset="0"/>
              </a:rPr>
              <a:t>What is SOGI 1 2 3?</a:t>
            </a: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pic>
        <p:nvPicPr>
          <p:cNvPr id="13" name="Picture 12">
            <a:extLst>
              <a:ext uri="{FF2B5EF4-FFF2-40B4-BE49-F238E27FC236}">
                <a16:creationId xmlns:a16="http://schemas.microsoft.com/office/drawing/2014/main" id="{715326CA-1C5E-C148-B031-FD00A1367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58" y="3414725"/>
            <a:ext cx="1873234" cy="2004196"/>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9DB7379-AA27-FE4E-9937-6CA8379C55D7}"/>
              </a:ext>
            </a:extLst>
          </p:cNvPr>
          <p:cNvPicPr>
            <a:picLocks noChangeAspect="1"/>
          </p:cNvPicPr>
          <p:nvPr/>
        </p:nvPicPr>
        <p:blipFill>
          <a:blip r:embed="rId4"/>
          <a:stretch>
            <a:fillRect/>
          </a:stretch>
        </p:blipFill>
        <p:spPr>
          <a:xfrm>
            <a:off x="225666" y="243192"/>
            <a:ext cx="1731471" cy="947885"/>
          </a:xfrm>
          <a:prstGeom prst="rect">
            <a:avLst/>
          </a:prstGeom>
        </p:spPr>
      </p:pic>
    </p:spTree>
    <p:extLst>
      <p:ext uri="{BB962C8B-B14F-4D97-AF65-F5344CB8AC3E}">
        <p14:creationId xmlns:p14="http://schemas.microsoft.com/office/powerpoint/2010/main" val="3310048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863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8" name="Rectangle 7"/>
          <p:cNvSpPr/>
          <p:nvPr/>
        </p:nvSpPr>
        <p:spPr>
          <a:xfrm>
            <a:off x="0" y="6172200"/>
            <a:ext cx="12192000" cy="685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1" name="TextBox 10"/>
          <p:cNvSpPr txBox="1"/>
          <p:nvPr/>
        </p:nvSpPr>
        <p:spPr>
          <a:xfrm>
            <a:off x="1446" y="6282067"/>
            <a:ext cx="12204842" cy="461665"/>
          </a:xfrm>
          <a:prstGeom prst="rect">
            <a:avLst/>
          </a:prstGeom>
          <a:noFill/>
        </p:spPr>
        <p:txBody>
          <a:bodyPr wrap="square" rtlCol="0">
            <a:spAutoFit/>
          </a:bodyPr>
          <a:lstStyle/>
          <a:p>
            <a:pPr algn="ctr"/>
            <a:r>
              <a:rPr lang="en-US" sz="2400" spc="100" err="1">
                <a:solidFill>
                  <a:schemeClr val="bg1"/>
                </a:solidFill>
                <a:latin typeface="Arial" charset="0"/>
                <a:ea typeface="Arial" charset="0"/>
                <a:cs typeface="Arial" charset="0"/>
              </a:rPr>
              <a:t>SOGIeducation.org</a:t>
            </a:r>
            <a:r>
              <a:rPr lang="en-US" sz="2400" spc="100">
                <a:solidFill>
                  <a:schemeClr val="bg1"/>
                </a:solidFill>
                <a:latin typeface="Arial" charset="0"/>
                <a:ea typeface="Arial" charset="0"/>
                <a:cs typeface="Arial" charset="0"/>
              </a:rPr>
              <a:t>                                                                               #sogi123</a:t>
            </a:r>
          </a:p>
        </p:txBody>
      </p:sp>
      <p:pic>
        <p:nvPicPr>
          <p:cNvPr id="9" name="Picture 8" descr="A picture containing drawing&#10;&#10;Description automatically generated">
            <a:extLst>
              <a:ext uri="{FF2B5EF4-FFF2-40B4-BE49-F238E27FC236}">
                <a16:creationId xmlns:a16="http://schemas.microsoft.com/office/drawing/2014/main" id="{27CA2295-F131-2048-ACA1-6475ABB9A11B}"/>
              </a:ext>
            </a:extLst>
          </p:cNvPr>
          <p:cNvPicPr>
            <a:picLocks noChangeAspect="1"/>
          </p:cNvPicPr>
          <p:nvPr/>
        </p:nvPicPr>
        <p:blipFill>
          <a:blip r:embed="rId3"/>
          <a:stretch>
            <a:fillRect/>
          </a:stretch>
        </p:blipFill>
        <p:spPr>
          <a:xfrm>
            <a:off x="225666" y="243192"/>
            <a:ext cx="1731471" cy="947885"/>
          </a:xfrm>
          <a:prstGeom prst="rect">
            <a:avLst/>
          </a:prstGeom>
        </p:spPr>
      </p:pic>
      <p:pic>
        <p:nvPicPr>
          <p:cNvPr id="13" name="Picture 12">
            <a:extLst>
              <a:ext uri="{FF2B5EF4-FFF2-40B4-BE49-F238E27FC236}">
                <a16:creationId xmlns:a16="http://schemas.microsoft.com/office/drawing/2014/main" id="{EA01E675-C96D-C548-A3A6-BEBE70F914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195" y="1665555"/>
            <a:ext cx="2644992" cy="4099738"/>
          </a:xfrm>
          <a:prstGeom prst="rect">
            <a:avLst/>
          </a:prstGeom>
        </p:spPr>
      </p:pic>
      <p:pic>
        <p:nvPicPr>
          <p:cNvPr id="14" name="Picture 13">
            <a:extLst>
              <a:ext uri="{FF2B5EF4-FFF2-40B4-BE49-F238E27FC236}">
                <a16:creationId xmlns:a16="http://schemas.microsoft.com/office/drawing/2014/main" id="{106BE3B6-E7EC-584F-8672-FD5E8FE92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708" y="1661345"/>
            <a:ext cx="2646570" cy="4103948"/>
          </a:xfrm>
          <a:prstGeom prst="rect">
            <a:avLst/>
          </a:prstGeom>
        </p:spPr>
      </p:pic>
      <p:pic>
        <p:nvPicPr>
          <p:cNvPr id="15" name="Picture 14">
            <a:extLst>
              <a:ext uri="{FF2B5EF4-FFF2-40B4-BE49-F238E27FC236}">
                <a16:creationId xmlns:a16="http://schemas.microsoft.com/office/drawing/2014/main" id="{E59E0012-B2C3-5349-90A3-14AE2600A1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8799" y="1661345"/>
            <a:ext cx="2644992" cy="4099738"/>
          </a:xfrm>
          <a:prstGeom prst="rect">
            <a:avLst/>
          </a:prstGeom>
        </p:spPr>
      </p:pic>
    </p:spTree>
    <p:extLst>
      <p:ext uri="{BB962C8B-B14F-4D97-AF65-F5344CB8AC3E}">
        <p14:creationId xmlns:p14="http://schemas.microsoft.com/office/powerpoint/2010/main" val="28591276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D4C7306E38DA4EB795739BE35398C9" ma:contentTypeVersion="13" ma:contentTypeDescription="Create a new document." ma:contentTypeScope="" ma:versionID="b65abba32a75a5a1ceab0210ef46e33b">
  <xsd:schema xmlns:xsd="http://www.w3.org/2001/XMLSchema" xmlns:xs="http://www.w3.org/2001/XMLSchema" xmlns:p="http://schemas.microsoft.com/office/2006/metadata/properties" xmlns:ns2="5e1e02a6-8e41-46c8-be9c-5d1427604533" xmlns:ns3="dbec7345-6d0b-44ab-94de-bf180cee9830" targetNamespace="http://schemas.microsoft.com/office/2006/metadata/properties" ma:root="true" ma:fieldsID="5bcf6eeded181a522f8f4c2073dde72a" ns2:_="" ns3:_="">
    <xsd:import namespace="5e1e02a6-8e41-46c8-be9c-5d1427604533"/>
    <xsd:import namespace="dbec7345-6d0b-44ab-94de-bf180cee983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1e02a6-8e41-46c8-be9c-5d14276045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ec7345-6d0b-44ab-94de-bf180cee983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8A9B99-C203-4235-BD4A-DD0CD9AD73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1e02a6-8e41-46c8-be9c-5d1427604533"/>
    <ds:schemaRef ds:uri="dbec7345-6d0b-44ab-94de-bf180cee98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8F9DA7-03D2-4B0E-A549-8E233BB13CD1}">
  <ds:schemaRefs>
    <ds:schemaRef ds:uri="http://schemas.microsoft.com/sharepoint/v3/contenttype/forms"/>
  </ds:schemaRefs>
</ds:datastoreItem>
</file>

<file path=customXml/itemProps3.xml><?xml version="1.0" encoding="utf-8"?>
<ds:datastoreItem xmlns:ds="http://schemas.openxmlformats.org/officeDocument/2006/customXml" ds:itemID="{7E4DB5B3-18CA-40A1-A9C6-B78451A3A5C5}">
  <ds:schemaRefs>
    <ds:schemaRef ds:uri="http://www.w3.org/XML/1998/namespace"/>
    <ds:schemaRef ds:uri="http://schemas.microsoft.com/office/2006/documentManagement/types"/>
    <ds:schemaRef ds:uri="http://purl.org/dc/elements/1.1/"/>
    <ds:schemaRef ds:uri="http://purl.org/dc/dcmitype/"/>
    <ds:schemaRef ds:uri="5e1e02a6-8e41-46c8-be9c-5d1427604533"/>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22172</TotalTime>
  <Words>2826</Words>
  <Application>Microsoft Macintosh PowerPoint</Application>
  <PresentationFormat>Widescreen</PresentationFormat>
  <Paragraphs>299</Paragraphs>
  <Slides>21</Slides>
  <Notes>21</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1_Office Theme</vt:lpstr>
      <vt:lpstr>PowerPoint Presentation</vt:lpstr>
      <vt:lpstr>ARC Foundation and SOGI 1 2 3</vt:lpstr>
      <vt:lpstr>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Emily Balzarini (she/her)</cp:lastModifiedBy>
  <cp:revision>289</cp:revision>
  <dcterms:modified xsi:type="dcterms:W3CDTF">2022-11-03T19:28:22Z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0x010100A6D4C7306E38DA4EB795739BE35398C9</vt:lpwstr>
  </property>
</Properties>
</file>